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89" r:id="rId6"/>
    <p:sldId id="293" r:id="rId7"/>
    <p:sldId id="290" r:id="rId8"/>
    <p:sldId id="291" r:id="rId9"/>
    <p:sldId id="287" r:id="rId10"/>
    <p:sldId id="288" r:id="rId11"/>
    <p:sldId id="292" r:id="rId12"/>
    <p:sldId id="266" r:id="rId13"/>
    <p:sldId id="260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1706D6-6D9B-6DE9-844D-48873C91FF02}" name="Emelie Omnell" initials="EO" userId="S::emelie.omnell@talecontent.se::06244f70-2fa8-4d6f-a836-d1465783e26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5CB"/>
    <a:srgbClr val="F95D95"/>
    <a:srgbClr val="118C74"/>
    <a:srgbClr val="E5006D"/>
    <a:srgbClr val="003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llanmörkt format 3 - Dekorfärg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llanmörkt format 3 - Dekorfär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6327"/>
  </p:normalViewPr>
  <p:slideViewPr>
    <p:cSldViewPr snapToGrid="0" snapToObjects="1">
      <p:cViewPr varScale="1">
        <p:scale>
          <a:sx n="83" d="100"/>
          <a:sy n="83" d="100"/>
        </p:scale>
        <p:origin x="81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4BC526-457B-4FDC-AE8F-B3F2BEF70B81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CF3A177-7993-4C00-A4E1-AEFCB9EE3CE6}">
      <dgm:prSet/>
      <dgm:spPr/>
      <dgm:t>
        <a:bodyPr/>
        <a:lstStyle/>
        <a:p>
          <a:r>
            <a:rPr lang="en-US" baseline="0"/>
            <a:t>Bättre utformade kallelser</a:t>
          </a:r>
          <a:endParaRPr lang="en-US"/>
        </a:p>
      </dgm:t>
    </dgm:pt>
    <dgm:pt modelId="{FBCADF24-F929-47BB-AB96-EE58943520BB}" type="parTrans" cxnId="{81E25FA8-0F6A-4D34-B629-50EBD730A2D0}">
      <dgm:prSet/>
      <dgm:spPr/>
      <dgm:t>
        <a:bodyPr/>
        <a:lstStyle/>
        <a:p>
          <a:endParaRPr lang="en-US"/>
        </a:p>
      </dgm:t>
    </dgm:pt>
    <dgm:pt modelId="{AD28EEC4-3B9E-4BF7-AA7C-DDC85D2BE547}" type="sibTrans" cxnId="{81E25FA8-0F6A-4D34-B629-50EBD730A2D0}">
      <dgm:prSet/>
      <dgm:spPr/>
      <dgm:t>
        <a:bodyPr/>
        <a:lstStyle/>
        <a:p>
          <a:endParaRPr lang="en-US"/>
        </a:p>
      </dgm:t>
    </dgm:pt>
    <dgm:pt modelId="{FF48B86C-6578-4A09-85CD-B7FC4231F8B1}">
      <dgm:prSet/>
      <dgm:spPr/>
      <dgm:t>
        <a:bodyPr/>
        <a:lstStyle/>
        <a:p>
          <a:r>
            <a:rPr lang="en-US" baseline="0"/>
            <a:t>Information på olika språk</a:t>
          </a:r>
          <a:endParaRPr lang="en-US"/>
        </a:p>
      </dgm:t>
    </dgm:pt>
    <dgm:pt modelId="{1C0F1877-8337-4D05-8B7D-C91B02542D72}" type="parTrans" cxnId="{C3AD088F-1DCA-426A-96FF-FAB14A85808A}">
      <dgm:prSet/>
      <dgm:spPr/>
      <dgm:t>
        <a:bodyPr/>
        <a:lstStyle/>
        <a:p>
          <a:endParaRPr lang="en-US"/>
        </a:p>
      </dgm:t>
    </dgm:pt>
    <dgm:pt modelId="{FC371BBA-E784-4361-B528-41760517F8D9}" type="sibTrans" cxnId="{C3AD088F-1DCA-426A-96FF-FAB14A85808A}">
      <dgm:prSet/>
      <dgm:spPr/>
      <dgm:t>
        <a:bodyPr/>
        <a:lstStyle/>
        <a:p>
          <a:endParaRPr lang="en-US"/>
        </a:p>
      </dgm:t>
    </dgm:pt>
    <dgm:pt modelId="{4473FE41-021F-4284-ADE0-AA7E97DA447F}">
      <dgm:prSet/>
      <dgm:spPr/>
      <dgm:t>
        <a:bodyPr/>
        <a:lstStyle/>
        <a:p>
          <a:r>
            <a:rPr lang="en-US" baseline="0"/>
            <a:t>Öka kunskapen hos kvinnor om vad mammografi är</a:t>
          </a:r>
          <a:endParaRPr lang="en-US"/>
        </a:p>
      </dgm:t>
    </dgm:pt>
    <dgm:pt modelId="{755D5E72-CA71-4405-ACCA-742AE245297E}" type="parTrans" cxnId="{3E27A81C-8234-458C-8090-6F570514AC27}">
      <dgm:prSet/>
      <dgm:spPr/>
      <dgm:t>
        <a:bodyPr/>
        <a:lstStyle/>
        <a:p>
          <a:endParaRPr lang="en-US"/>
        </a:p>
      </dgm:t>
    </dgm:pt>
    <dgm:pt modelId="{3FDA2A89-4FD8-45E0-835B-D4AF4D064712}" type="sibTrans" cxnId="{3E27A81C-8234-458C-8090-6F570514AC27}">
      <dgm:prSet/>
      <dgm:spPr/>
      <dgm:t>
        <a:bodyPr/>
        <a:lstStyle/>
        <a:p>
          <a:endParaRPr lang="en-US"/>
        </a:p>
      </dgm:t>
    </dgm:pt>
    <dgm:pt modelId="{E5AE066F-8E91-42AE-84F8-BB5921DA9D0F}">
      <dgm:prSet/>
      <dgm:spPr/>
      <dgm:t>
        <a:bodyPr/>
        <a:lstStyle/>
        <a:p>
          <a:r>
            <a:rPr lang="en-US" baseline="0"/>
            <a:t>Framför allt vikten av ta hand om sin hälsa</a:t>
          </a:r>
          <a:endParaRPr lang="en-US"/>
        </a:p>
      </dgm:t>
    </dgm:pt>
    <dgm:pt modelId="{A2167D5B-F1A4-4878-B1E4-F40B3A7D2D48}" type="parTrans" cxnId="{08A0203D-A3AD-4DCC-AE16-54B9DB38E907}">
      <dgm:prSet/>
      <dgm:spPr/>
      <dgm:t>
        <a:bodyPr/>
        <a:lstStyle/>
        <a:p>
          <a:endParaRPr lang="en-US"/>
        </a:p>
      </dgm:t>
    </dgm:pt>
    <dgm:pt modelId="{47459A86-6423-4909-9A64-2C2C586D18BC}" type="sibTrans" cxnId="{08A0203D-A3AD-4DCC-AE16-54B9DB38E907}">
      <dgm:prSet/>
      <dgm:spPr/>
      <dgm:t>
        <a:bodyPr/>
        <a:lstStyle/>
        <a:p>
          <a:endParaRPr lang="en-US"/>
        </a:p>
      </dgm:t>
    </dgm:pt>
    <dgm:pt modelId="{6879A93D-5403-4F00-87AF-34BCBC002755}">
      <dgm:prSet/>
      <dgm:spPr/>
      <dgm:t>
        <a:bodyPr/>
        <a:lstStyle/>
        <a:p>
          <a:r>
            <a:rPr lang="en-US" baseline="0"/>
            <a:t>Få stöd och hjälp vid besöken</a:t>
          </a:r>
          <a:endParaRPr lang="en-US"/>
        </a:p>
      </dgm:t>
    </dgm:pt>
    <dgm:pt modelId="{4D5557CB-C647-4947-9DF4-E176DFC56DF7}" type="parTrans" cxnId="{8084EB6F-A930-4F8F-83BF-7B0A83219CCD}">
      <dgm:prSet/>
      <dgm:spPr/>
      <dgm:t>
        <a:bodyPr/>
        <a:lstStyle/>
        <a:p>
          <a:endParaRPr lang="en-US"/>
        </a:p>
      </dgm:t>
    </dgm:pt>
    <dgm:pt modelId="{B982413A-7F4E-41CC-BA84-A52DC175695D}" type="sibTrans" cxnId="{8084EB6F-A930-4F8F-83BF-7B0A83219CCD}">
      <dgm:prSet/>
      <dgm:spPr/>
      <dgm:t>
        <a:bodyPr/>
        <a:lstStyle/>
        <a:p>
          <a:endParaRPr lang="en-US"/>
        </a:p>
      </dgm:t>
    </dgm:pt>
    <dgm:pt modelId="{666A7206-AB4F-4DB3-B137-8C121D531BC4}">
      <dgm:prSet/>
      <dgm:spPr/>
      <dgm:t>
        <a:bodyPr/>
        <a:lstStyle/>
        <a:p>
          <a:r>
            <a:rPr lang="en-US" dirty="0"/>
            <a:t>TIDIG UPPTÄCKT AV BRÖSTCANCER-RÄDDAR LIV</a:t>
          </a:r>
        </a:p>
      </dgm:t>
    </dgm:pt>
    <dgm:pt modelId="{7991B91F-D15F-4FA3-ACF4-DE4B068E2560}" type="parTrans" cxnId="{A81FA30D-7683-4064-8AA6-FED356C814F0}">
      <dgm:prSet/>
      <dgm:spPr/>
      <dgm:t>
        <a:bodyPr/>
        <a:lstStyle/>
        <a:p>
          <a:endParaRPr lang="en-US"/>
        </a:p>
      </dgm:t>
    </dgm:pt>
    <dgm:pt modelId="{5685AFBB-BFC2-417A-BB46-89A127BFE34D}" type="sibTrans" cxnId="{A81FA30D-7683-4064-8AA6-FED356C814F0}">
      <dgm:prSet/>
      <dgm:spPr/>
      <dgm:t>
        <a:bodyPr/>
        <a:lstStyle/>
        <a:p>
          <a:endParaRPr lang="en-US"/>
        </a:p>
      </dgm:t>
    </dgm:pt>
    <dgm:pt modelId="{BBCD7D8F-A14E-49E6-81E2-66C87EEA2713}" type="pres">
      <dgm:prSet presAssocID="{1C4BC526-457B-4FDC-AE8F-B3F2BEF70B81}" presName="Name0" presStyleCnt="0">
        <dgm:presLayoutVars>
          <dgm:dir/>
          <dgm:resizeHandles val="exact"/>
        </dgm:presLayoutVars>
      </dgm:prSet>
      <dgm:spPr/>
    </dgm:pt>
    <dgm:pt modelId="{B9AB7CFC-2040-4E0F-8B14-013AC89BBF53}" type="pres">
      <dgm:prSet presAssocID="{DCF3A177-7993-4C00-A4E1-AEFCB9EE3CE6}" presName="node" presStyleLbl="node1" presStyleIdx="0" presStyleCnt="6">
        <dgm:presLayoutVars>
          <dgm:bulletEnabled val="1"/>
        </dgm:presLayoutVars>
      </dgm:prSet>
      <dgm:spPr/>
    </dgm:pt>
    <dgm:pt modelId="{1430433C-07E1-4ED3-BEEF-6EDB9E1B0BBE}" type="pres">
      <dgm:prSet presAssocID="{AD28EEC4-3B9E-4BF7-AA7C-DDC85D2BE547}" presName="sibTrans" presStyleLbl="sibTrans1D1" presStyleIdx="0" presStyleCnt="5"/>
      <dgm:spPr/>
    </dgm:pt>
    <dgm:pt modelId="{1EB3650B-D1E2-4189-9082-10F5021A07FD}" type="pres">
      <dgm:prSet presAssocID="{AD28EEC4-3B9E-4BF7-AA7C-DDC85D2BE547}" presName="connectorText" presStyleLbl="sibTrans1D1" presStyleIdx="0" presStyleCnt="5"/>
      <dgm:spPr/>
    </dgm:pt>
    <dgm:pt modelId="{2F430A52-C6E5-4A1C-BA8D-0D3084ED0939}" type="pres">
      <dgm:prSet presAssocID="{FF48B86C-6578-4A09-85CD-B7FC4231F8B1}" presName="node" presStyleLbl="node1" presStyleIdx="1" presStyleCnt="6">
        <dgm:presLayoutVars>
          <dgm:bulletEnabled val="1"/>
        </dgm:presLayoutVars>
      </dgm:prSet>
      <dgm:spPr/>
    </dgm:pt>
    <dgm:pt modelId="{E36B5E8D-2B09-465A-87C2-0105BEC21EB8}" type="pres">
      <dgm:prSet presAssocID="{FC371BBA-E784-4361-B528-41760517F8D9}" presName="sibTrans" presStyleLbl="sibTrans1D1" presStyleIdx="1" presStyleCnt="5"/>
      <dgm:spPr/>
    </dgm:pt>
    <dgm:pt modelId="{16D8DC66-3634-4C44-8C41-5C31727C6E3F}" type="pres">
      <dgm:prSet presAssocID="{FC371BBA-E784-4361-B528-41760517F8D9}" presName="connectorText" presStyleLbl="sibTrans1D1" presStyleIdx="1" presStyleCnt="5"/>
      <dgm:spPr/>
    </dgm:pt>
    <dgm:pt modelId="{A3D11540-6A92-47E0-A667-E5498B67EC66}" type="pres">
      <dgm:prSet presAssocID="{4473FE41-021F-4284-ADE0-AA7E97DA447F}" presName="node" presStyleLbl="node1" presStyleIdx="2" presStyleCnt="6">
        <dgm:presLayoutVars>
          <dgm:bulletEnabled val="1"/>
        </dgm:presLayoutVars>
      </dgm:prSet>
      <dgm:spPr/>
    </dgm:pt>
    <dgm:pt modelId="{F603FBCE-C4B3-433E-A2A9-B6AE7CEC592C}" type="pres">
      <dgm:prSet presAssocID="{3FDA2A89-4FD8-45E0-835B-D4AF4D064712}" presName="sibTrans" presStyleLbl="sibTrans1D1" presStyleIdx="2" presStyleCnt="5"/>
      <dgm:spPr/>
    </dgm:pt>
    <dgm:pt modelId="{096D75B7-CB16-4B65-A15E-61C7579F9541}" type="pres">
      <dgm:prSet presAssocID="{3FDA2A89-4FD8-45E0-835B-D4AF4D064712}" presName="connectorText" presStyleLbl="sibTrans1D1" presStyleIdx="2" presStyleCnt="5"/>
      <dgm:spPr/>
    </dgm:pt>
    <dgm:pt modelId="{65616F73-4AEE-4B04-969B-21A57E25B366}" type="pres">
      <dgm:prSet presAssocID="{E5AE066F-8E91-42AE-84F8-BB5921DA9D0F}" presName="node" presStyleLbl="node1" presStyleIdx="3" presStyleCnt="6">
        <dgm:presLayoutVars>
          <dgm:bulletEnabled val="1"/>
        </dgm:presLayoutVars>
      </dgm:prSet>
      <dgm:spPr/>
    </dgm:pt>
    <dgm:pt modelId="{95DD65D8-A87A-4F01-BED8-0EF22ABAD28D}" type="pres">
      <dgm:prSet presAssocID="{47459A86-6423-4909-9A64-2C2C586D18BC}" presName="sibTrans" presStyleLbl="sibTrans1D1" presStyleIdx="3" presStyleCnt="5"/>
      <dgm:spPr/>
    </dgm:pt>
    <dgm:pt modelId="{931536C4-713D-432C-ABC4-84BD8587375E}" type="pres">
      <dgm:prSet presAssocID="{47459A86-6423-4909-9A64-2C2C586D18BC}" presName="connectorText" presStyleLbl="sibTrans1D1" presStyleIdx="3" presStyleCnt="5"/>
      <dgm:spPr/>
    </dgm:pt>
    <dgm:pt modelId="{9E4FA88E-6961-4144-91CC-A992DE9BBB2E}" type="pres">
      <dgm:prSet presAssocID="{6879A93D-5403-4F00-87AF-34BCBC002755}" presName="node" presStyleLbl="node1" presStyleIdx="4" presStyleCnt="6">
        <dgm:presLayoutVars>
          <dgm:bulletEnabled val="1"/>
        </dgm:presLayoutVars>
      </dgm:prSet>
      <dgm:spPr/>
    </dgm:pt>
    <dgm:pt modelId="{B9AFC75E-74B8-4DF8-86E2-7D442966E431}" type="pres">
      <dgm:prSet presAssocID="{B982413A-7F4E-41CC-BA84-A52DC175695D}" presName="sibTrans" presStyleLbl="sibTrans1D1" presStyleIdx="4" presStyleCnt="5"/>
      <dgm:spPr/>
    </dgm:pt>
    <dgm:pt modelId="{598762FE-099B-4AEE-AFF6-DDE6B069B83B}" type="pres">
      <dgm:prSet presAssocID="{B982413A-7F4E-41CC-BA84-A52DC175695D}" presName="connectorText" presStyleLbl="sibTrans1D1" presStyleIdx="4" presStyleCnt="5"/>
      <dgm:spPr/>
    </dgm:pt>
    <dgm:pt modelId="{E39085E0-522A-4350-B23D-5A9061638E71}" type="pres">
      <dgm:prSet presAssocID="{666A7206-AB4F-4DB3-B137-8C121D531BC4}" presName="node" presStyleLbl="node1" presStyleIdx="5" presStyleCnt="6">
        <dgm:presLayoutVars>
          <dgm:bulletEnabled val="1"/>
        </dgm:presLayoutVars>
      </dgm:prSet>
      <dgm:spPr/>
    </dgm:pt>
  </dgm:ptLst>
  <dgm:cxnLst>
    <dgm:cxn modelId="{572FF00B-D9A8-4153-9A25-D349A2D7D167}" type="presOf" srcId="{1C4BC526-457B-4FDC-AE8F-B3F2BEF70B81}" destId="{BBCD7D8F-A14E-49E6-81E2-66C87EEA2713}" srcOrd="0" destOrd="0" presId="urn:microsoft.com/office/officeart/2016/7/layout/RepeatingBendingProcessNew"/>
    <dgm:cxn modelId="{A81FA30D-7683-4064-8AA6-FED356C814F0}" srcId="{1C4BC526-457B-4FDC-AE8F-B3F2BEF70B81}" destId="{666A7206-AB4F-4DB3-B137-8C121D531BC4}" srcOrd="5" destOrd="0" parTransId="{7991B91F-D15F-4FA3-ACF4-DE4B068E2560}" sibTransId="{5685AFBB-BFC2-417A-BB46-89A127BFE34D}"/>
    <dgm:cxn modelId="{3E27A81C-8234-458C-8090-6F570514AC27}" srcId="{1C4BC526-457B-4FDC-AE8F-B3F2BEF70B81}" destId="{4473FE41-021F-4284-ADE0-AA7E97DA447F}" srcOrd="2" destOrd="0" parTransId="{755D5E72-CA71-4405-ACCA-742AE245297E}" sibTransId="{3FDA2A89-4FD8-45E0-835B-D4AF4D064712}"/>
    <dgm:cxn modelId="{08A0203D-A3AD-4DCC-AE16-54B9DB38E907}" srcId="{1C4BC526-457B-4FDC-AE8F-B3F2BEF70B81}" destId="{E5AE066F-8E91-42AE-84F8-BB5921DA9D0F}" srcOrd="3" destOrd="0" parTransId="{A2167D5B-F1A4-4878-B1E4-F40B3A7D2D48}" sibTransId="{47459A86-6423-4909-9A64-2C2C586D18BC}"/>
    <dgm:cxn modelId="{F6290568-C470-457E-A46A-6845A144898D}" type="presOf" srcId="{FC371BBA-E784-4361-B528-41760517F8D9}" destId="{E36B5E8D-2B09-465A-87C2-0105BEC21EB8}" srcOrd="0" destOrd="0" presId="urn:microsoft.com/office/officeart/2016/7/layout/RepeatingBendingProcessNew"/>
    <dgm:cxn modelId="{FBEE3E4E-3227-4D0A-BBCF-35555EBDDCCF}" type="presOf" srcId="{47459A86-6423-4909-9A64-2C2C586D18BC}" destId="{931536C4-713D-432C-ABC4-84BD8587375E}" srcOrd="1" destOrd="0" presId="urn:microsoft.com/office/officeart/2016/7/layout/RepeatingBendingProcessNew"/>
    <dgm:cxn modelId="{84774E6F-A7CE-43B7-8B58-51D343EE7364}" type="presOf" srcId="{666A7206-AB4F-4DB3-B137-8C121D531BC4}" destId="{E39085E0-522A-4350-B23D-5A9061638E71}" srcOrd="0" destOrd="0" presId="urn:microsoft.com/office/officeart/2016/7/layout/RepeatingBendingProcessNew"/>
    <dgm:cxn modelId="{8084EB6F-A930-4F8F-83BF-7B0A83219CCD}" srcId="{1C4BC526-457B-4FDC-AE8F-B3F2BEF70B81}" destId="{6879A93D-5403-4F00-87AF-34BCBC002755}" srcOrd="4" destOrd="0" parTransId="{4D5557CB-C647-4947-9DF4-E176DFC56DF7}" sibTransId="{B982413A-7F4E-41CC-BA84-A52DC175695D}"/>
    <dgm:cxn modelId="{731E8951-C343-4465-96BC-39282E4CEEC2}" type="presOf" srcId="{FF48B86C-6578-4A09-85CD-B7FC4231F8B1}" destId="{2F430A52-C6E5-4A1C-BA8D-0D3084ED0939}" srcOrd="0" destOrd="0" presId="urn:microsoft.com/office/officeart/2016/7/layout/RepeatingBendingProcessNew"/>
    <dgm:cxn modelId="{65779D57-8C88-439A-A7E3-BAAEF939DB01}" type="presOf" srcId="{AD28EEC4-3B9E-4BF7-AA7C-DDC85D2BE547}" destId="{1430433C-07E1-4ED3-BEEF-6EDB9E1B0BBE}" srcOrd="0" destOrd="0" presId="urn:microsoft.com/office/officeart/2016/7/layout/RepeatingBendingProcessNew"/>
    <dgm:cxn modelId="{C3AD088F-1DCA-426A-96FF-FAB14A85808A}" srcId="{1C4BC526-457B-4FDC-AE8F-B3F2BEF70B81}" destId="{FF48B86C-6578-4A09-85CD-B7FC4231F8B1}" srcOrd="1" destOrd="0" parTransId="{1C0F1877-8337-4D05-8B7D-C91B02542D72}" sibTransId="{FC371BBA-E784-4361-B528-41760517F8D9}"/>
    <dgm:cxn modelId="{A5D11790-BC60-47D7-944B-C10BBA94D9B9}" type="presOf" srcId="{6879A93D-5403-4F00-87AF-34BCBC002755}" destId="{9E4FA88E-6961-4144-91CC-A992DE9BBB2E}" srcOrd="0" destOrd="0" presId="urn:microsoft.com/office/officeart/2016/7/layout/RepeatingBendingProcessNew"/>
    <dgm:cxn modelId="{73270A9A-F999-4861-899D-5C91FAA2B61A}" type="presOf" srcId="{B982413A-7F4E-41CC-BA84-A52DC175695D}" destId="{598762FE-099B-4AEE-AFF6-DDE6B069B83B}" srcOrd="1" destOrd="0" presId="urn:microsoft.com/office/officeart/2016/7/layout/RepeatingBendingProcessNew"/>
    <dgm:cxn modelId="{5654679E-3D35-4AB1-9511-1BD9E0250B4F}" type="presOf" srcId="{3FDA2A89-4FD8-45E0-835B-D4AF4D064712}" destId="{096D75B7-CB16-4B65-A15E-61C7579F9541}" srcOrd="1" destOrd="0" presId="urn:microsoft.com/office/officeart/2016/7/layout/RepeatingBendingProcessNew"/>
    <dgm:cxn modelId="{B41EAA9E-5B23-46EB-BA34-6C2A16AD0AFE}" type="presOf" srcId="{B982413A-7F4E-41CC-BA84-A52DC175695D}" destId="{B9AFC75E-74B8-4DF8-86E2-7D442966E431}" srcOrd="0" destOrd="0" presId="urn:microsoft.com/office/officeart/2016/7/layout/RepeatingBendingProcessNew"/>
    <dgm:cxn modelId="{81E25FA8-0F6A-4D34-B629-50EBD730A2D0}" srcId="{1C4BC526-457B-4FDC-AE8F-B3F2BEF70B81}" destId="{DCF3A177-7993-4C00-A4E1-AEFCB9EE3CE6}" srcOrd="0" destOrd="0" parTransId="{FBCADF24-F929-47BB-AB96-EE58943520BB}" sibTransId="{AD28EEC4-3B9E-4BF7-AA7C-DDC85D2BE547}"/>
    <dgm:cxn modelId="{CE0E69A8-7E48-4A7F-82C9-A5B745A11CB8}" type="presOf" srcId="{AD28EEC4-3B9E-4BF7-AA7C-DDC85D2BE547}" destId="{1EB3650B-D1E2-4189-9082-10F5021A07FD}" srcOrd="1" destOrd="0" presId="urn:microsoft.com/office/officeart/2016/7/layout/RepeatingBendingProcessNew"/>
    <dgm:cxn modelId="{44195FBE-3613-4BBB-A90C-D59F0EADE119}" type="presOf" srcId="{FC371BBA-E784-4361-B528-41760517F8D9}" destId="{16D8DC66-3634-4C44-8C41-5C31727C6E3F}" srcOrd="1" destOrd="0" presId="urn:microsoft.com/office/officeart/2016/7/layout/RepeatingBendingProcessNew"/>
    <dgm:cxn modelId="{BDA0B5C7-99D3-42B7-AA36-22CA73D1DBFF}" type="presOf" srcId="{DCF3A177-7993-4C00-A4E1-AEFCB9EE3CE6}" destId="{B9AB7CFC-2040-4E0F-8B14-013AC89BBF53}" srcOrd="0" destOrd="0" presId="urn:microsoft.com/office/officeart/2016/7/layout/RepeatingBendingProcessNew"/>
    <dgm:cxn modelId="{C6AE25CC-ABDB-4E7D-AF9B-EBCC9D18A98E}" type="presOf" srcId="{4473FE41-021F-4284-ADE0-AA7E97DA447F}" destId="{A3D11540-6A92-47E0-A667-E5498B67EC66}" srcOrd="0" destOrd="0" presId="urn:microsoft.com/office/officeart/2016/7/layout/RepeatingBendingProcessNew"/>
    <dgm:cxn modelId="{290CCBD2-4DA2-4687-9087-B63E2B3BB8F0}" type="presOf" srcId="{E5AE066F-8E91-42AE-84F8-BB5921DA9D0F}" destId="{65616F73-4AEE-4B04-969B-21A57E25B366}" srcOrd="0" destOrd="0" presId="urn:microsoft.com/office/officeart/2016/7/layout/RepeatingBendingProcessNew"/>
    <dgm:cxn modelId="{F03AFEF8-E5DF-4AD6-9E49-90EFCBA52AB5}" type="presOf" srcId="{47459A86-6423-4909-9A64-2C2C586D18BC}" destId="{95DD65D8-A87A-4F01-BED8-0EF22ABAD28D}" srcOrd="0" destOrd="0" presId="urn:microsoft.com/office/officeart/2016/7/layout/RepeatingBendingProcessNew"/>
    <dgm:cxn modelId="{A49E75FB-786F-4872-80E7-03623F9BEE4E}" type="presOf" srcId="{3FDA2A89-4FD8-45E0-835B-D4AF4D064712}" destId="{F603FBCE-C4B3-433E-A2A9-B6AE7CEC592C}" srcOrd="0" destOrd="0" presId="urn:microsoft.com/office/officeart/2016/7/layout/RepeatingBendingProcessNew"/>
    <dgm:cxn modelId="{81E2C421-0079-4036-9E7F-1DBE18FE4032}" type="presParOf" srcId="{BBCD7D8F-A14E-49E6-81E2-66C87EEA2713}" destId="{B9AB7CFC-2040-4E0F-8B14-013AC89BBF53}" srcOrd="0" destOrd="0" presId="urn:microsoft.com/office/officeart/2016/7/layout/RepeatingBendingProcessNew"/>
    <dgm:cxn modelId="{383EF1F9-81EB-424A-9095-65F8DAF28174}" type="presParOf" srcId="{BBCD7D8F-A14E-49E6-81E2-66C87EEA2713}" destId="{1430433C-07E1-4ED3-BEEF-6EDB9E1B0BBE}" srcOrd="1" destOrd="0" presId="urn:microsoft.com/office/officeart/2016/7/layout/RepeatingBendingProcessNew"/>
    <dgm:cxn modelId="{ED8647C8-DA97-40F0-A467-CF3F37BDEFB2}" type="presParOf" srcId="{1430433C-07E1-4ED3-BEEF-6EDB9E1B0BBE}" destId="{1EB3650B-D1E2-4189-9082-10F5021A07FD}" srcOrd="0" destOrd="0" presId="urn:microsoft.com/office/officeart/2016/7/layout/RepeatingBendingProcessNew"/>
    <dgm:cxn modelId="{8E31BB85-206A-4C1B-8352-19A7581781A4}" type="presParOf" srcId="{BBCD7D8F-A14E-49E6-81E2-66C87EEA2713}" destId="{2F430A52-C6E5-4A1C-BA8D-0D3084ED0939}" srcOrd="2" destOrd="0" presId="urn:microsoft.com/office/officeart/2016/7/layout/RepeatingBendingProcessNew"/>
    <dgm:cxn modelId="{DE3519B2-8E64-4ED8-BCAC-8B2D3847BC36}" type="presParOf" srcId="{BBCD7D8F-A14E-49E6-81E2-66C87EEA2713}" destId="{E36B5E8D-2B09-465A-87C2-0105BEC21EB8}" srcOrd="3" destOrd="0" presId="urn:microsoft.com/office/officeart/2016/7/layout/RepeatingBendingProcessNew"/>
    <dgm:cxn modelId="{0689AAC9-C8FF-4A08-9257-52CE3D841822}" type="presParOf" srcId="{E36B5E8D-2B09-465A-87C2-0105BEC21EB8}" destId="{16D8DC66-3634-4C44-8C41-5C31727C6E3F}" srcOrd="0" destOrd="0" presId="urn:microsoft.com/office/officeart/2016/7/layout/RepeatingBendingProcessNew"/>
    <dgm:cxn modelId="{6F20AD4D-6447-431D-B3FA-7EAF8CD73F2A}" type="presParOf" srcId="{BBCD7D8F-A14E-49E6-81E2-66C87EEA2713}" destId="{A3D11540-6A92-47E0-A667-E5498B67EC66}" srcOrd="4" destOrd="0" presId="urn:microsoft.com/office/officeart/2016/7/layout/RepeatingBendingProcessNew"/>
    <dgm:cxn modelId="{069C44F8-1A10-40EE-9C34-F95C31820AB8}" type="presParOf" srcId="{BBCD7D8F-A14E-49E6-81E2-66C87EEA2713}" destId="{F603FBCE-C4B3-433E-A2A9-B6AE7CEC592C}" srcOrd="5" destOrd="0" presId="urn:microsoft.com/office/officeart/2016/7/layout/RepeatingBendingProcessNew"/>
    <dgm:cxn modelId="{59F7658A-6EA3-42A2-A74E-954EA0A1D357}" type="presParOf" srcId="{F603FBCE-C4B3-433E-A2A9-B6AE7CEC592C}" destId="{096D75B7-CB16-4B65-A15E-61C7579F9541}" srcOrd="0" destOrd="0" presId="urn:microsoft.com/office/officeart/2016/7/layout/RepeatingBendingProcessNew"/>
    <dgm:cxn modelId="{E263AE53-A5E0-4AB2-97DC-064BDC5A9B53}" type="presParOf" srcId="{BBCD7D8F-A14E-49E6-81E2-66C87EEA2713}" destId="{65616F73-4AEE-4B04-969B-21A57E25B366}" srcOrd="6" destOrd="0" presId="urn:microsoft.com/office/officeart/2016/7/layout/RepeatingBendingProcessNew"/>
    <dgm:cxn modelId="{1788ADA0-360D-4140-B914-9F345449D45C}" type="presParOf" srcId="{BBCD7D8F-A14E-49E6-81E2-66C87EEA2713}" destId="{95DD65D8-A87A-4F01-BED8-0EF22ABAD28D}" srcOrd="7" destOrd="0" presId="urn:microsoft.com/office/officeart/2016/7/layout/RepeatingBendingProcessNew"/>
    <dgm:cxn modelId="{5CB50B58-E320-41BF-AF73-69A19C90CCA5}" type="presParOf" srcId="{95DD65D8-A87A-4F01-BED8-0EF22ABAD28D}" destId="{931536C4-713D-432C-ABC4-84BD8587375E}" srcOrd="0" destOrd="0" presId="urn:microsoft.com/office/officeart/2016/7/layout/RepeatingBendingProcessNew"/>
    <dgm:cxn modelId="{1B8B56E1-8169-4471-A886-BF3A481892CE}" type="presParOf" srcId="{BBCD7D8F-A14E-49E6-81E2-66C87EEA2713}" destId="{9E4FA88E-6961-4144-91CC-A992DE9BBB2E}" srcOrd="8" destOrd="0" presId="urn:microsoft.com/office/officeart/2016/7/layout/RepeatingBendingProcessNew"/>
    <dgm:cxn modelId="{ED91464D-E97B-40AA-8C37-EB294A48B050}" type="presParOf" srcId="{BBCD7D8F-A14E-49E6-81E2-66C87EEA2713}" destId="{B9AFC75E-74B8-4DF8-86E2-7D442966E431}" srcOrd="9" destOrd="0" presId="urn:microsoft.com/office/officeart/2016/7/layout/RepeatingBendingProcessNew"/>
    <dgm:cxn modelId="{1B2DB6C2-4E7C-46B2-80D5-1D67D3F77658}" type="presParOf" srcId="{B9AFC75E-74B8-4DF8-86E2-7D442966E431}" destId="{598762FE-099B-4AEE-AFF6-DDE6B069B83B}" srcOrd="0" destOrd="0" presId="urn:microsoft.com/office/officeart/2016/7/layout/RepeatingBendingProcessNew"/>
    <dgm:cxn modelId="{F7002D99-45EF-44F3-B468-CC5EF4A30524}" type="presParOf" srcId="{BBCD7D8F-A14E-49E6-81E2-66C87EEA2713}" destId="{E39085E0-522A-4350-B23D-5A9061638E71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0433C-07E1-4ED3-BEEF-6EDB9E1B0BBE}">
      <dsp:nvSpPr>
        <dsp:cNvPr id="0" name=""/>
        <dsp:cNvSpPr/>
      </dsp:nvSpPr>
      <dsp:spPr>
        <a:xfrm>
          <a:off x="2031939" y="927459"/>
          <a:ext cx="4359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5920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38237" y="970847"/>
        <a:ext cx="23326" cy="4665"/>
      </dsp:txXfrm>
    </dsp:sp>
    <dsp:sp modelId="{B9AB7CFC-2040-4E0F-8B14-013AC89BBF53}">
      <dsp:nvSpPr>
        <dsp:cNvPr id="0" name=""/>
        <dsp:cNvSpPr/>
      </dsp:nvSpPr>
      <dsp:spPr>
        <a:xfrm>
          <a:off x="5388" y="364674"/>
          <a:ext cx="2028351" cy="121701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391" tIns="104328" rIns="99391" bIns="10432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Bättre utformade kallelser</a:t>
          </a:r>
          <a:endParaRPr lang="en-US" sz="1800" kern="1200"/>
        </a:p>
      </dsp:txBody>
      <dsp:txXfrm>
        <a:off x="5388" y="364674"/>
        <a:ext cx="2028351" cy="1217010"/>
      </dsp:txXfrm>
    </dsp:sp>
    <dsp:sp modelId="{E36B5E8D-2B09-465A-87C2-0105BEC21EB8}">
      <dsp:nvSpPr>
        <dsp:cNvPr id="0" name=""/>
        <dsp:cNvSpPr/>
      </dsp:nvSpPr>
      <dsp:spPr>
        <a:xfrm>
          <a:off x="4526812" y="927459"/>
          <a:ext cx="4359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5920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33109" y="970847"/>
        <a:ext cx="23326" cy="4665"/>
      </dsp:txXfrm>
    </dsp:sp>
    <dsp:sp modelId="{2F430A52-C6E5-4A1C-BA8D-0D3084ED0939}">
      <dsp:nvSpPr>
        <dsp:cNvPr id="0" name=""/>
        <dsp:cNvSpPr/>
      </dsp:nvSpPr>
      <dsp:spPr>
        <a:xfrm>
          <a:off x="2500260" y="364674"/>
          <a:ext cx="2028351" cy="121701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391" tIns="104328" rIns="99391" bIns="10432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Information på olika språk</a:t>
          </a:r>
          <a:endParaRPr lang="en-US" sz="1800" kern="1200"/>
        </a:p>
      </dsp:txBody>
      <dsp:txXfrm>
        <a:off x="2500260" y="364674"/>
        <a:ext cx="2028351" cy="1217010"/>
      </dsp:txXfrm>
    </dsp:sp>
    <dsp:sp modelId="{F603FBCE-C4B3-433E-A2A9-B6AE7CEC592C}">
      <dsp:nvSpPr>
        <dsp:cNvPr id="0" name=""/>
        <dsp:cNvSpPr/>
      </dsp:nvSpPr>
      <dsp:spPr>
        <a:xfrm>
          <a:off x="1019564" y="1579885"/>
          <a:ext cx="4989744" cy="435920"/>
        </a:xfrm>
        <a:custGeom>
          <a:avLst/>
          <a:gdLst/>
          <a:ahLst/>
          <a:cxnLst/>
          <a:rect l="0" t="0" r="0" b="0"/>
          <a:pathLst>
            <a:path>
              <a:moveTo>
                <a:pt x="4989744" y="0"/>
              </a:moveTo>
              <a:lnTo>
                <a:pt x="4989744" y="235060"/>
              </a:lnTo>
              <a:lnTo>
                <a:pt x="0" y="235060"/>
              </a:lnTo>
              <a:lnTo>
                <a:pt x="0" y="4359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89148" y="1795512"/>
        <a:ext cx="250575" cy="4665"/>
      </dsp:txXfrm>
    </dsp:sp>
    <dsp:sp modelId="{A3D11540-6A92-47E0-A667-E5498B67EC66}">
      <dsp:nvSpPr>
        <dsp:cNvPr id="0" name=""/>
        <dsp:cNvSpPr/>
      </dsp:nvSpPr>
      <dsp:spPr>
        <a:xfrm>
          <a:off x="4995133" y="364674"/>
          <a:ext cx="2028351" cy="121701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391" tIns="104328" rIns="99391" bIns="10432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Öka kunskapen hos kvinnor om vad mammografi är</a:t>
          </a:r>
          <a:endParaRPr lang="en-US" sz="1800" kern="1200"/>
        </a:p>
      </dsp:txBody>
      <dsp:txXfrm>
        <a:off x="4995133" y="364674"/>
        <a:ext cx="2028351" cy="1217010"/>
      </dsp:txXfrm>
    </dsp:sp>
    <dsp:sp modelId="{95DD65D8-A87A-4F01-BED8-0EF22ABAD28D}">
      <dsp:nvSpPr>
        <dsp:cNvPr id="0" name=""/>
        <dsp:cNvSpPr/>
      </dsp:nvSpPr>
      <dsp:spPr>
        <a:xfrm>
          <a:off x="2031939" y="2610991"/>
          <a:ext cx="4359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5920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38237" y="2654378"/>
        <a:ext cx="23326" cy="4665"/>
      </dsp:txXfrm>
    </dsp:sp>
    <dsp:sp modelId="{65616F73-4AEE-4B04-969B-21A57E25B366}">
      <dsp:nvSpPr>
        <dsp:cNvPr id="0" name=""/>
        <dsp:cNvSpPr/>
      </dsp:nvSpPr>
      <dsp:spPr>
        <a:xfrm>
          <a:off x="5388" y="2048205"/>
          <a:ext cx="2028351" cy="121701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391" tIns="104328" rIns="99391" bIns="10432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Framför allt vikten av ta hand om sin hälsa</a:t>
          </a:r>
          <a:endParaRPr lang="en-US" sz="1800" kern="1200"/>
        </a:p>
      </dsp:txBody>
      <dsp:txXfrm>
        <a:off x="5388" y="2048205"/>
        <a:ext cx="2028351" cy="1217010"/>
      </dsp:txXfrm>
    </dsp:sp>
    <dsp:sp modelId="{B9AFC75E-74B8-4DF8-86E2-7D442966E431}">
      <dsp:nvSpPr>
        <dsp:cNvPr id="0" name=""/>
        <dsp:cNvSpPr/>
      </dsp:nvSpPr>
      <dsp:spPr>
        <a:xfrm>
          <a:off x="4526812" y="2610991"/>
          <a:ext cx="4359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5920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33109" y="2654378"/>
        <a:ext cx="23326" cy="4665"/>
      </dsp:txXfrm>
    </dsp:sp>
    <dsp:sp modelId="{9E4FA88E-6961-4144-91CC-A992DE9BBB2E}">
      <dsp:nvSpPr>
        <dsp:cNvPr id="0" name=""/>
        <dsp:cNvSpPr/>
      </dsp:nvSpPr>
      <dsp:spPr>
        <a:xfrm>
          <a:off x="2500260" y="2048205"/>
          <a:ext cx="2028351" cy="121701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391" tIns="104328" rIns="99391" bIns="10432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Få stöd och hjälp vid besöken</a:t>
          </a:r>
          <a:endParaRPr lang="en-US" sz="1800" kern="1200"/>
        </a:p>
      </dsp:txBody>
      <dsp:txXfrm>
        <a:off x="2500260" y="2048205"/>
        <a:ext cx="2028351" cy="1217010"/>
      </dsp:txXfrm>
    </dsp:sp>
    <dsp:sp modelId="{E39085E0-522A-4350-B23D-5A9061638E71}">
      <dsp:nvSpPr>
        <dsp:cNvPr id="0" name=""/>
        <dsp:cNvSpPr/>
      </dsp:nvSpPr>
      <dsp:spPr>
        <a:xfrm>
          <a:off x="4995133" y="2048205"/>
          <a:ext cx="2028351" cy="121701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391" tIns="104328" rIns="99391" bIns="10432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TIDIG UPPTÄCKT AV BRÖSTCANCER-RÄDDAR LIV</a:t>
          </a:r>
        </a:p>
      </dsp:txBody>
      <dsp:txXfrm>
        <a:off x="4995133" y="2048205"/>
        <a:ext cx="2028351" cy="1217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ättsbild Ljusrosa mönst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4EA6F652-FDF4-E206-FDDD-ED0E665812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98435" y="2862173"/>
            <a:ext cx="7995130" cy="743910"/>
          </a:xfrm>
        </p:spPr>
        <p:txBody>
          <a:bodyPr>
            <a:noAutofit/>
          </a:bodyPr>
          <a:lstStyle>
            <a:lvl1pPr marL="0" indent="0" algn="ctr">
              <a:buNone/>
              <a:defRPr sz="5000" b="1">
                <a:solidFill>
                  <a:srgbClr val="E5006D"/>
                </a:solidFill>
                <a:latin typeface="Apercu Condensed Pro" panose="020B0506050601040103" pitchFamily="34" charset="0"/>
              </a:defRPr>
            </a:lvl1pPr>
          </a:lstStyle>
          <a:p>
            <a:pPr lvl="0"/>
            <a:r>
              <a:rPr lang="sv-SE" dirty="0"/>
              <a:t>HUVUDRUBRIK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0A1266C-F1E7-0F3F-0881-5404F44D80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158" y="5826823"/>
            <a:ext cx="1274796" cy="55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1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Punk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5A1FA5FC-D456-3E3A-CD59-F8BE584EE4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584" y="376871"/>
            <a:ext cx="1201515" cy="40425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F95D95"/>
                </a:solidFill>
                <a:latin typeface="Apercu" panose="02000506040000020004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AGENDA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1FE0EC7F-E3A4-4FD6-ED0D-019B7B25A6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785" y="5826823"/>
            <a:ext cx="1274794" cy="556847"/>
          </a:xfrm>
          <a:prstGeom prst="rect">
            <a:avLst/>
          </a:prstGeom>
        </p:spPr>
      </p:pic>
      <p:sp>
        <p:nvSpPr>
          <p:cNvPr id="16" name="Platshållare för text 25">
            <a:extLst>
              <a:ext uri="{FF2B5EF4-FFF2-40B4-BE49-F238E27FC236}">
                <a16:creationId xmlns:a16="http://schemas.microsoft.com/office/drawing/2014/main" id="{C5B452DF-7E24-8548-2AD7-972D85AD42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63541" y="2679633"/>
            <a:ext cx="4238626" cy="1787525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percu" panose="02000506040000020004" pitchFamily="2" charset="77"/>
              </a:defRPr>
            </a:lvl1pPr>
          </a:lstStyle>
          <a:p>
            <a:pPr lvl="0"/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endParaRPr lang="sv-SE" dirty="0"/>
          </a:p>
          <a:p>
            <a:pPr lvl="0"/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endParaRPr lang="sv-SE" dirty="0"/>
          </a:p>
          <a:p>
            <a:pPr lvl="0"/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endParaRPr lang="sv-SE" dirty="0"/>
          </a:p>
          <a:p>
            <a:pPr lvl="0"/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endParaRPr lang="sv-SE" dirty="0"/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54A53975-5EC9-7F74-D8F6-CF29F6B8D8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3541" y="1828514"/>
            <a:ext cx="4332459" cy="743910"/>
          </a:xfrm>
        </p:spPr>
        <p:txBody>
          <a:bodyPr/>
          <a:lstStyle>
            <a:lvl1pPr marL="0" indent="0">
              <a:buNone/>
              <a:defRPr b="1">
                <a:solidFill>
                  <a:srgbClr val="F95D95"/>
                </a:solidFill>
                <a:latin typeface="Apercu Condensed Pro Medium" panose="020B0606050601040103" pitchFamily="34" charset="0"/>
              </a:defRPr>
            </a:lvl1pPr>
          </a:lstStyle>
          <a:p>
            <a:pPr lvl="0"/>
            <a:r>
              <a:rPr lang="sv-SE" dirty="0"/>
              <a:t>RUBRIK HÄR</a:t>
            </a:r>
          </a:p>
        </p:txBody>
      </p:sp>
    </p:spTree>
    <p:extLst>
      <p:ext uri="{BB962C8B-B14F-4D97-AF65-F5344CB8AC3E}">
        <p14:creationId xmlns:p14="http://schemas.microsoft.com/office/powerpoint/2010/main" val="255590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5A1FA5FC-D456-3E3A-CD59-F8BE584EE4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584" y="376871"/>
            <a:ext cx="1201515" cy="40425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F95D95"/>
                </a:solidFill>
                <a:latin typeface="Apercu" panose="02000506040000020004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DOREME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1FE0EC7F-E3A4-4FD6-ED0D-019B7B25A6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785" y="5826823"/>
            <a:ext cx="1274794" cy="556847"/>
          </a:xfrm>
          <a:prstGeom prst="rect">
            <a:avLst/>
          </a:prstGeom>
        </p:spPr>
      </p:pic>
      <p:cxnSp>
        <p:nvCxnSpPr>
          <p:cNvPr id="11" name="Rak 10">
            <a:extLst>
              <a:ext uri="{FF2B5EF4-FFF2-40B4-BE49-F238E27FC236}">
                <a16:creationId xmlns:a16="http://schemas.microsoft.com/office/drawing/2014/main" id="{F911BC16-182E-D196-793C-EBE55DAC556B}"/>
              </a:ext>
            </a:extLst>
          </p:cNvPr>
          <p:cNvCxnSpPr>
            <a:cxnSpLocks/>
          </p:cNvCxnSpPr>
          <p:nvPr userDrawn="1"/>
        </p:nvCxnSpPr>
        <p:spPr>
          <a:xfrm>
            <a:off x="6070833" y="1963024"/>
            <a:ext cx="0" cy="2541864"/>
          </a:xfrm>
          <a:prstGeom prst="line">
            <a:avLst/>
          </a:prstGeom>
          <a:ln>
            <a:solidFill>
              <a:srgbClr val="F95D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tshållare för text 25">
            <a:extLst>
              <a:ext uri="{FF2B5EF4-FFF2-40B4-BE49-F238E27FC236}">
                <a16:creationId xmlns:a16="http://schemas.microsoft.com/office/drawing/2014/main" id="{C7492AFF-2436-8701-E5B3-2A82713686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47970" y="2585823"/>
            <a:ext cx="4328751" cy="254186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>
                <a:solidFill>
                  <a:schemeClr val="tx1"/>
                </a:solidFill>
                <a:latin typeface="Apercu" panose="020005060400000200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seriomger</a:t>
            </a:r>
            <a:r>
              <a:rPr lang="sv-SE" dirty="0"/>
              <a:t> </a:t>
            </a:r>
            <a:r>
              <a:rPr lang="sv-SE" dirty="0" err="1"/>
              <a:t>derosmgte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grastin</a:t>
            </a:r>
            <a:r>
              <a:rPr lang="sv-SE" dirty="0"/>
              <a:t> metro </a:t>
            </a:r>
            <a:r>
              <a:rPr lang="sv-SE" dirty="0" err="1"/>
              <a:t>nietry</a:t>
            </a:r>
            <a:r>
              <a:rPr lang="sv-SE" dirty="0"/>
              <a:t> </a:t>
            </a:r>
            <a:r>
              <a:rPr lang="sv-SE" dirty="0" err="1"/>
              <a:t>mastre</a:t>
            </a:r>
            <a:r>
              <a:rPr lang="sv-SE" dirty="0"/>
              <a:t> </a:t>
            </a:r>
            <a:r>
              <a:rPr lang="sv-SE" dirty="0" err="1"/>
              <a:t>lonret</a:t>
            </a:r>
            <a:r>
              <a:rPr lang="sv-SE" dirty="0"/>
              <a:t> </a:t>
            </a:r>
            <a:r>
              <a:rPr lang="sv-SE" dirty="0" err="1"/>
              <a:t>letso</a:t>
            </a:r>
            <a:br>
              <a:rPr lang="sv-SE" dirty="0"/>
            </a:b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seriomger</a:t>
            </a:r>
            <a:r>
              <a:rPr lang="sv-SE" dirty="0"/>
              <a:t> </a:t>
            </a:r>
            <a:r>
              <a:rPr lang="sv-SE" dirty="0" err="1"/>
              <a:t>derosmgteanto</a:t>
            </a:r>
            <a:r>
              <a:rPr lang="sv-SE" dirty="0"/>
              <a:t> </a:t>
            </a:r>
            <a:r>
              <a:rPr lang="sv-SE" dirty="0" err="1"/>
              <a:t>grastin</a:t>
            </a:r>
            <a:r>
              <a:rPr lang="sv-SE" dirty="0"/>
              <a:t> metro </a:t>
            </a:r>
            <a:r>
              <a:rPr lang="sv-SE" dirty="0" err="1"/>
              <a:t>nietry</a:t>
            </a:r>
            <a:r>
              <a:rPr lang="sv-SE" dirty="0"/>
              <a:t> </a:t>
            </a:r>
            <a:r>
              <a:rPr lang="sv-SE" dirty="0" err="1"/>
              <a:t>mastre</a:t>
            </a:r>
            <a:r>
              <a:rPr lang="sv-SE" dirty="0"/>
              <a:t> </a:t>
            </a:r>
            <a:r>
              <a:rPr lang="sv-SE" dirty="0" err="1"/>
              <a:t>lonret</a:t>
            </a:r>
            <a:r>
              <a:rPr lang="sv-SE" dirty="0"/>
              <a:t> </a:t>
            </a:r>
            <a:r>
              <a:rPr lang="sv-SE" dirty="0" err="1"/>
              <a:t>agra</a:t>
            </a:r>
            <a:br>
              <a:rPr lang="sv-SE" dirty="0"/>
            </a:b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seriomger</a:t>
            </a:r>
            <a:r>
              <a:rPr lang="sv-SE" dirty="0"/>
              <a:t> </a:t>
            </a:r>
            <a:r>
              <a:rPr lang="sv-SE" dirty="0" err="1"/>
              <a:t>derosmgte</a:t>
            </a:r>
            <a:r>
              <a:rPr lang="sv-SE" dirty="0"/>
              <a:t> de </a:t>
            </a:r>
            <a:r>
              <a:rPr lang="sv-SE" dirty="0" err="1"/>
              <a:t>grastin</a:t>
            </a:r>
            <a:r>
              <a:rPr lang="sv-SE" dirty="0"/>
              <a:t> metro </a:t>
            </a:r>
            <a:r>
              <a:rPr lang="sv-SE" dirty="0" err="1"/>
              <a:t>nietry</a:t>
            </a:r>
            <a:r>
              <a:rPr lang="sv-SE" dirty="0"/>
              <a:t> </a:t>
            </a:r>
            <a:r>
              <a:rPr lang="sv-SE" dirty="0" err="1"/>
              <a:t>mastre</a:t>
            </a:r>
            <a:r>
              <a:rPr lang="sv-SE" dirty="0"/>
              <a:t> </a:t>
            </a:r>
            <a:r>
              <a:rPr lang="sv-SE" dirty="0" err="1"/>
              <a:t>lonret</a:t>
            </a:r>
            <a:r>
              <a:rPr lang="sv-SE" dirty="0"/>
              <a:t> mon</a:t>
            </a:r>
            <a:br>
              <a:rPr lang="sv-SE" dirty="0"/>
            </a:b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seriomger</a:t>
            </a:r>
            <a:r>
              <a:rPr lang="sv-SE" dirty="0"/>
              <a:t> </a:t>
            </a:r>
            <a:r>
              <a:rPr lang="sv-SE" dirty="0" err="1"/>
              <a:t>derosmgtecon</a:t>
            </a:r>
            <a:r>
              <a:rPr lang="sv-SE" dirty="0"/>
              <a:t> </a:t>
            </a:r>
            <a:r>
              <a:rPr lang="sv-SE" dirty="0" err="1"/>
              <a:t>grastin</a:t>
            </a:r>
            <a:r>
              <a:rPr lang="sv-SE" dirty="0"/>
              <a:t> metro </a:t>
            </a:r>
            <a:r>
              <a:rPr lang="sv-SE" dirty="0" err="1"/>
              <a:t>nietry</a:t>
            </a:r>
            <a:r>
              <a:rPr lang="sv-SE" dirty="0"/>
              <a:t> </a:t>
            </a:r>
            <a:r>
              <a:rPr lang="sv-SE" dirty="0" err="1"/>
              <a:t>mastre</a:t>
            </a:r>
            <a:r>
              <a:rPr lang="sv-SE" dirty="0"/>
              <a:t> </a:t>
            </a:r>
            <a:r>
              <a:rPr lang="sv-SE" dirty="0" err="1"/>
              <a:t>lonret</a:t>
            </a:r>
            <a:r>
              <a:rPr lang="sv-SE" dirty="0"/>
              <a:t> alet.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sv-SE" dirty="0"/>
          </a:p>
        </p:txBody>
      </p:sp>
      <p:sp>
        <p:nvSpPr>
          <p:cNvPr id="20" name="Platshållare för text 2">
            <a:extLst>
              <a:ext uri="{FF2B5EF4-FFF2-40B4-BE49-F238E27FC236}">
                <a16:creationId xmlns:a16="http://schemas.microsoft.com/office/drawing/2014/main" id="{2F7A8AA9-01C1-8E7A-1AB3-6378EC9BB5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4268" y="1828514"/>
            <a:ext cx="4332459" cy="743910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rgbClr val="F95D95"/>
                </a:solidFill>
                <a:latin typeface="Apercu Condensed Pro" panose="020B0506050601040103" pitchFamily="34" charset="0"/>
              </a:defRPr>
            </a:lvl1pPr>
          </a:lstStyle>
          <a:p>
            <a:pPr lvl="0"/>
            <a:r>
              <a:rPr lang="sv-SE" dirty="0"/>
              <a:t>RUBRIK HÄR</a:t>
            </a:r>
          </a:p>
        </p:txBody>
      </p:sp>
      <p:sp>
        <p:nvSpPr>
          <p:cNvPr id="27" name="Platshållare för text 25">
            <a:extLst>
              <a:ext uri="{FF2B5EF4-FFF2-40B4-BE49-F238E27FC236}">
                <a16:creationId xmlns:a16="http://schemas.microsoft.com/office/drawing/2014/main" id="{FA3C94D1-D517-EB85-8858-073670CCA7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8975" y="2575190"/>
            <a:ext cx="4328751" cy="254186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>
                <a:solidFill>
                  <a:schemeClr val="tx1"/>
                </a:solidFill>
                <a:latin typeface="Apercu" panose="020005060400000200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seriomger</a:t>
            </a:r>
            <a:r>
              <a:rPr lang="sv-SE" dirty="0"/>
              <a:t> </a:t>
            </a:r>
            <a:r>
              <a:rPr lang="sv-SE" dirty="0" err="1"/>
              <a:t>derosmgte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grastin</a:t>
            </a:r>
            <a:r>
              <a:rPr lang="sv-SE" dirty="0"/>
              <a:t> metro </a:t>
            </a:r>
            <a:r>
              <a:rPr lang="sv-SE" dirty="0" err="1"/>
              <a:t>nietry</a:t>
            </a:r>
            <a:r>
              <a:rPr lang="sv-SE" dirty="0"/>
              <a:t> </a:t>
            </a:r>
            <a:r>
              <a:rPr lang="sv-SE" dirty="0" err="1"/>
              <a:t>mastre</a:t>
            </a:r>
            <a:r>
              <a:rPr lang="sv-SE" dirty="0"/>
              <a:t> </a:t>
            </a:r>
            <a:r>
              <a:rPr lang="sv-SE" dirty="0" err="1"/>
              <a:t>lonret</a:t>
            </a:r>
            <a:r>
              <a:rPr lang="sv-SE" dirty="0"/>
              <a:t> </a:t>
            </a:r>
            <a:r>
              <a:rPr lang="sv-SE" dirty="0" err="1"/>
              <a:t>letso</a:t>
            </a:r>
            <a:br>
              <a:rPr lang="sv-SE" dirty="0"/>
            </a:b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seriomger</a:t>
            </a:r>
            <a:r>
              <a:rPr lang="sv-SE" dirty="0"/>
              <a:t> </a:t>
            </a:r>
            <a:r>
              <a:rPr lang="sv-SE" dirty="0" err="1"/>
              <a:t>derosmgteanto</a:t>
            </a:r>
            <a:r>
              <a:rPr lang="sv-SE" dirty="0"/>
              <a:t> </a:t>
            </a:r>
            <a:r>
              <a:rPr lang="sv-SE" dirty="0" err="1"/>
              <a:t>grastin</a:t>
            </a:r>
            <a:r>
              <a:rPr lang="sv-SE" dirty="0"/>
              <a:t> metro </a:t>
            </a:r>
            <a:r>
              <a:rPr lang="sv-SE" dirty="0" err="1"/>
              <a:t>nietry</a:t>
            </a:r>
            <a:r>
              <a:rPr lang="sv-SE" dirty="0"/>
              <a:t> </a:t>
            </a:r>
            <a:r>
              <a:rPr lang="sv-SE" dirty="0" err="1"/>
              <a:t>mastre</a:t>
            </a:r>
            <a:r>
              <a:rPr lang="sv-SE" dirty="0"/>
              <a:t> </a:t>
            </a:r>
            <a:r>
              <a:rPr lang="sv-SE" dirty="0" err="1"/>
              <a:t>lonret</a:t>
            </a:r>
            <a:r>
              <a:rPr lang="sv-SE" dirty="0"/>
              <a:t> </a:t>
            </a:r>
            <a:r>
              <a:rPr lang="sv-SE" dirty="0" err="1"/>
              <a:t>agra</a:t>
            </a:r>
            <a:br>
              <a:rPr lang="sv-SE" dirty="0"/>
            </a:b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seriomger</a:t>
            </a:r>
            <a:r>
              <a:rPr lang="sv-SE" dirty="0"/>
              <a:t> </a:t>
            </a:r>
            <a:r>
              <a:rPr lang="sv-SE" dirty="0" err="1"/>
              <a:t>derosmgte</a:t>
            </a:r>
            <a:r>
              <a:rPr lang="sv-SE" dirty="0"/>
              <a:t> de </a:t>
            </a:r>
            <a:r>
              <a:rPr lang="sv-SE" dirty="0" err="1"/>
              <a:t>grastin</a:t>
            </a:r>
            <a:r>
              <a:rPr lang="sv-SE" dirty="0"/>
              <a:t> metro </a:t>
            </a:r>
            <a:r>
              <a:rPr lang="sv-SE" dirty="0" err="1"/>
              <a:t>nietry</a:t>
            </a:r>
            <a:r>
              <a:rPr lang="sv-SE" dirty="0"/>
              <a:t> </a:t>
            </a:r>
            <a:r>
              <a:rPr lang="sv-SE" dirty="0" err="1"/>
              <a:t>mastre</a:t>
            </a:r>
            <a:r>
              <a:rPr lang="sv-SE" dirty="0"/>
              <a:t> </a:t>
            </a:r>
            <a:r>
              <a:rPr lang="sv-SE" dirty="0" err="1"/>
              <a:t>lonret</a:t>
            </a:r>
            <a:r>
              <a:rPr lang="sv-SE" dirty="0"/>
              <a:t> mon</a:t>
            </a:r>
            <a:br>
              <a:rPr lang="sv-SE" dirty="0"/>
            </a:b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seriomger</a:t>
            </a:r>
            <a:r>
              <a:rPr lang="sv-SE" dirty="0"/>
              <a:t> </a:t>
            </a:r>
            <a:r>
              <a:rPr lang="sv-SE" dirty="0" err="1"/>
              <a:t>derosmgtecon</a:t>
            </a:r>
            <a:r>
              <a:rPr lang="sv-SE" dirty="0"/>
              <a:t> </a:t>
            </a:r>
            <a:r>
              <a:rPr lang="sv-SE" dirty="0" err="1"/>
              <a:t>grastin</a:t>
            </a:r>
            <a:r>
              <a:rPr lang="sv-SE" dirty="0"/>
              <a:t> metro </a:t>
            </a:r>
            <a:r>
              <a:rPr lang="sv-SE" dirty="0" err="1"/>
              <a:t>nietry</a:t>
            </a:r>
            <a:r>
              <a:rPr lang="sv-SE" dirty="0"/>
              <a:t> </a:t>
            </a:r>
            <a:r>
              <a:rPr lang="sv-SE" dirty="0" err="1"/>
              <a:t>mastre</a:t>
            </a:r>
            <a:r>
              <a:rPr lang="sv-SE" dirty="0"/>
              <a:t> </a:t>
            </a:r>
            <a:r>
              <a:rPr lang="sv-SE" dirty="0" err="1"/>
              <a:t>lonret</a:t>
            </a:r>
            <a:r>
              <a:rPr lang="sv-SE" dirty="0"/>
              <a:t> alet.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sv-SE" dirty="0"/>
          </a:p>
        </p:txBody>
      </p:sp>
      <p:sp>
        <p:nvSpPr>
          <p:cNvPr id="28" name="Platshållare för text 2">
            <a:extLst>
              <a:ext uri="{FF2B5EF4-FFF2-40B4-BE49-F238E27FC236}">
                <a16:creationId xmlns:a16="http://schemas.microsoft.com/office/drawing/2014/main" id="{9C9D7016-D731-92EC-97B0-9B5D747B37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15273" y="1817881"/>
            <a:ext cx="4332459" cy="743910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rgbClr val="F95D95"/>
                </a:solidFill>
                <a:latin typeface="Apercu Condensed Pro" panose="020B0506050601040103" pitchFamily="34" charset="0"/>
              </a:defRPr>
            </a:lvl1pPr>
          </a:lstStyle>
          <a:p>
            <a:pPr lvl="0"/>
            <a:r>
              <a:rPr lang="sv-SE" dirty="0"/>
              <a:t>RUBRIK HÄR</a:t>
            </a:r>
          </a:p>
        </p:txBody>
      </p:sp>
    </p:spTree>
    <p:extLst>
      <p:ext uri="{BB962C8B-B14F-4D97-AF65-F5344CB8AC3E}">
        <p14:creationId xmlns:p14="http://schemas.microsoft.com/office/powerpoint/2010/main" val="2616935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 x2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5A1FA5FC-D456-3E3A-CD59-F8BE584EE4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584" y="376871"/>
            <a:ext cx="1201515" cy="40425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F95D95"/>
                </a:solidFill>
                <a:latin typeface="Apercu" panose="02000506040000020004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DOREME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1FE0EC7F-E3A4-4FD6-ED0D-019B7B25A6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785" y="5826823"/>
            <a:ext cx="1274794" cy="55684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3B049EB-FF55-901D-2016-05831B0CD0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785" y="5826823"/>
            <a:ext cx="1274794" cy="556847"/>
          </a:xfrm>
          <a:prstGeom prst="rect">
            <a:avLst/>
          </a:prstGeom>
        </p:spPr>
      </p:pic>
      <p:sp>
        <p:nvSpPr>
          <p:cNvPr id="19" name="Platshållare för bild 31">
            <a:extLst>
              <a:ext uri="{FF2B5EF4-FFF2-40B4-BE49-F238E27FC236}">
                <a16:creationId xmlns:a16="http://schemas.microsoft.com/office/drawing/2014/main" id="{C75770CE-022B-43FF-EE3B-ECC3E80415E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013396" y="0"/>
            <a:ext cx="10178604" cy="323433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Placera bild här</a:t>
            </a:r>
          </a:p>
        </p:txBody>
      </p:sp>
      <p:sp>
        <p:nvSpPr>
          <p:cNvPr id="23" name="Platshållare för text 25">
            <a:extLst>
              <a:ext uri="{FF2B5EF4-FFF2-40B4-BE49-F238E27FC236}">
                <a16:creationId xmlns:a16="http://schemas.microsoft.com/office/drawing/2014/main" id="{391136D9-2672-115B-8662-CA4EA4A996A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32061" y="4561918"/>
            <a:ext cx="3900144" cy="13741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>
                <a:solidFill>
                  <a:schemeClr val="tx1"/>
                </a:solidFill>
                <a:latin typeface="Apercu" panose="020005060400000200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seriomger</a:t>
            </a:r>
            <a:r>
              <a:rPr lang="sv-SE" dirty="0"/>
              <a:t> </a:t>
            </a:r>
            <a:r>
              <a:rPr lang="sv-SE" dirty="0" err="1"/>
              <a:t>derosmgte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grastin</a:t>
            </a:r>
            <a:r>
              <a:rPr lang="sv-SE" dirty="0"/>
              <a:t> metro </a:t>
            </a:r>
            <a:r>
              <a:rPr lang="sv-SE" dirty="0" err="1"/>
              <a:t>nietry</a:t>
            </a:r>
            <a:r>
              <a:rPr lang="sv-SE" dirty="0"/>
              <a:t> </a:t>
            </a:r>
            <a:r>
              <a:rPr lang="sv-SE" dirty="0" err="1"/>
              <a:t>mastreson</a:t>
            </a:r>
            <a:r>
              <a:rPr lang="sv-SE" dirty="0"/>
              <a:t> </a:t>
            </a:r>
            <a:r>
              <a:rPr lang="sv-SE" dirty="0" err="1"/>
              <a:t>lonret</a:t>
            </a:r>
            <a:r>
              <a:rPr lang="sv-SE" dirty="0"/>
              <a:t> </a:t>
            </a:r>
            <a:r>
              <a:rPr lang="sv-SE" dirty="0" err="1"/>
              <a:t>letso</a:t>
            </a:r>
            <a:r>
              <a:rPr lang="sv-SE" dirty="0"/>
              <a:t> </a:t>
            </a: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seriomger</a:t>
            </a:r>
            <a:r>
              <a:rPr lang="sv-SE" dirty="0"/>
              <a:t> </a:t>
            </a:r>
            <a:r>
              <a:rPr lang="sv-SE" dirty="0" err="1"/>
              <a:t>derosmgteanto</a:t>
            </a:r>
            <a:r>
              <a:rPr lang="sv-SE" dirty="0"/>
              <a:t> </a:t>
            </a:r>
            <a:r>
              <a:rPr lang="sv-SE" dirty="0" err="1"/>
              <a:t>grastin</a:t>
            </a:r>
            <a:r>
              <a:rPr lang="sv-SE" dirty="0"/>
              <a:t> metro </a:t>
            </a:r>
            <a:r>
              <a:rPr lang="sv-SE" dirty="0" err="1"/>
              <a:t>nietry</a:t>
            </a:r>
            <a:r>
              <a:rPr lang="sv-SE" dirty="0"/>
              <a:t> </a:t>
            </a:r>
            <a:r>
              <a:rPr lang="sv-SE" dirty="0" err="1"/>
              <a:t>mastre</a:t>
            </a:r>
            <a:r>
              <a:rPr lang="sv-SE" dirty="0"/>
              <a:t>.</a:t>
            </a:r>
          </a:p>
        </p:txBody>
      </p:sp>
      <p:sp>
        <p:nvSpPr>
          <p:cNvPr id="24" name="Platshållare för text 2">
            <a:extLst>
              <a:ext uri="{FF2B5EF4-FFF2-40B4-BE49-F238E27FC236}">
                <a16:creationId xmlns:a16="http://schemas.microsoft.com/office/drawing/2014/main" id="{670F84CE-82B7-19D4-BB95-4F78190713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8359" y="3804609"/>
            <a:ext cx="3900138" cy="743910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rgbClr val="F95D95"/>
                </a:solidFill>
                <a:latin typeface="Apercu Condensed Pro Medium" panose="020B0606050601040103" pitchFamily="34" charset="0"/>
              </a:defRPr>
            </a:lvl1pPr>
          </a:lstStyle>
          <a:p>
            <a:pPr lvl="0"/>
            <a:r>
              <a:rPr lang="sv-SE" dirty="0"/>
              <a:t>RUBRIK HÄR</a:t>
            </a:r>
          </a:p>
        </p:txBody>
      </p:sp>
      <p:cxnSp>
        <p:nvCxnSpPr>
          <p:cNvPr id="25" name="Rak 24">
            <a:extLst>
              <a:ext uri="{FF2B5EF4-FFF2-40B4-BE49-F238E27FC236}">
                <a16:creationId xmlns:a16="http://schemas.microsoft.com/office/drawing/2014/main" id="{0DFB1200-FEA1-F453-8B3F-B2F6E9362C00}"/>
              </a:ext>
            </a:extLst>
          </p:cNvPr>
          <p:cNvCxnSpPr>
            <a:cxnSpLocks/>
          </p:cNvCxnSpPr>
          <p:nvPr userDrawn="1"/>
        </p:nvCxnSpPr>
        <p:spPr>
          <a:xfrm>
            <a:off x="6405609" y="3590789"/>
            <a:ext cx="0" cy="2541864"/>
          </a:xfrm>
          <a:prstGeom prst="line">
            <a:avLst/>
          </a:prstGeom>
          <a:ln>
            <a:solidFill>
              <a:srgbClr val="F95D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latshållare för text 25">
            <a:extLst>
              <a:ext uri="{FF2B5EF4-FFF2-40B4-BE49-F238E27FC236}">
                <a16:creationId xmlns:a16="http://schemas.microsoft.com/office/drawing/2014/main" id="{A6FF70C1-AD4D-4842-6146-E71B9937A4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82716" y="4561918"/>
            <a:ext cx="3900144" cy="13741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>
                <a:solidFill>
                  <a:schemeClr val="tx1"/>
                </a:solidFill>
                <a:latin typeface="Apercu" panose="020005060400000200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seriomger</a:t>
            </a:r>
            <a:r>
              <a:rPr lang="sv-SE" dirty="0"/>
              <a:t> </a:t>
            </a:r>
            <a:r>
              <a:rPr lang="sv-SE" dirty="0" err="1"/>
              <a:t>derosmgte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grastin</a:t>
            </a:r>
            <a:r>
              <a:rPr lang="sv-SE" dirty="0"/>
              <a:t> metro </a:t>
            </a:r>
            <a:r>
              <a:rPr lang="sv-SE" dirty="0" err="1"/>
              <a:t>nietry</a:t>
            </a:r>
            <a:r>
              <a:rPr lang="sv-SE" dirty="0"/>
              <a:t> </a:t>
            </a:r>
            <a:r>
              <a:rPr lang="sv-SE" dirty="0" err="1"/>
              <a:t>mastrson</a:t>
            </a:r>
            <a:r>
              <a:rPr lang="sv-SE" dirty="0"/>
              <a:t> </a:t>
            </a:r>
            <a:r>
              <a:rPr lang="sv-SE" dirty="0" err="1"/>
              <a:t>lonret</a:t>
            </a:r>
            <a:r>
              <a:rPr lang="sv-SE" dirty="0"/>
              <a:t> </a:t>
            </a:r>
            <a:r>
              <a:rPr lang="sv-SE" dirty="0" err="1"/>
              <a:t>letso</a:t>
            </a:r>
            <a:r>
              <a:rPr lang="sv-SE" dirty="0"/>
              <a:t> </a:t>
            </a: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seriomger</a:t>
            </a:r>
            <a:r>
              <a:rPr lang="sv-SE" dirty="0"/>
              <a:t> </a:t>
            </a:r>
            <a:r>
              <a:rPr lang="sv-SE" dirty="0" err="1"/>
              <a:t>derosmgteanto</a:t>
            </a:r>
            <a:r>
              <a:rPr lang="sv-SE" dirty="0"/>
              <a:t> </a:t>
            </a:r>
            <a:r>
              <a:rPr lang="sv-SE" dirty="0" err="1"/>
              <a:t>grastin</a:t>
            </a:r>
            <a:r>
              <a:rPr lang="sv-SE" dirty="0"/>
              <a:t> metro </a:t>
            </a:r>
            <a:r>
              <a:rPr lang="sv-SE" dirty="0" err="1"/>
              <a:t>nietry</a:t>
            </a:r>
            <a:r>
              <a:rPr lang="sv-SE" dirty="0"/>
              <a:t> </a:t>
            </a:r>
            <a:r>
              <a:rPr lang="sv-SE" dirty="0" err="1"/>
              <a:t>mastre</a:t>
            </a:r>
            <a:r>
              <a:rPr lang="sv-SE" dirty="0"/>
              <a:t>.</a:t>
            </a:r>
          </a:p>
        </p:txBody>
      </p:sp>
      <p:sp>
        <p:nvSpPr>
          <p:cNvPr id="28" name="Platshållare för text 2">
            <a:extLst>
              <a:ext uri="{FF2B5EF4-FFF2-40B4-BE49-F238E27FC236}">
                <a16:creationId xmlns:a16="http://schemas.microsoft.com/office/drawing/2014/main" id="{00CDFB4B-AAA5-29D9-E3D3-FFFE08D56E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79014" y="3804609"/>
            <a:ext cx="3900144" cy="743910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rgbClr val="F95D95"/>
                </a:solidFill>
                <a:latin typeface="Apercu Condensed Pro Medium" panose="020B0606050601040103" pitchFamily="34" charset="0"/>
              </a:defRPr>
            </a:lvl1pPr>
          </a:lstStyle>
          <a:p>
            <a:pPr lvl="0"/>
            <a:r>
              <a:rPr lang="sv-SE" dirty="0"/>
              <a:t>RUBRIK HÄR</a:t>
            </a:r>
          </a:p>
        </p:txBody>
      </p:sp>
    </p:spTree>
    <p:extLst>
      <p:ext uri="{BB962C8B-B14F-4D97-AF65-F5344CB8AC3E}">
        <p14:creationId xmlns:p14="http://schemas.microsoft.com/office/powerpoint/2010/main" val="2447987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platta + Text x2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bild 31">
            <a:extLst>
              <a:ext uri="{FF2B5EF4-FFF2-40B4-BE49-F238E27FC236}">
                <a16:creationId xmlns:a16="http://schemas.microsoft.com/office/drawing/2014/main" id="{C75770CE-022B-43FF-EE3B-ECC3E80415E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791552" cy="280564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Placera bild här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5A1FA5FC-D456-3E3A-CD59-F8BE584EE4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583" y="376871"/>
            <a:ext cx="1710309" cy="40425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Apercu" panose="02000506040000020004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INLEDNING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1FE0EC7F-E3A4-4FD6-ED0D-019B7B25A6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785" y="5826823"/>
            <a:ext cx="1274794" cy="55684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3B049EB-FF55-901D-2016-05831B0CD0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785" y="5826823"/>
            <a:ext cx="1274794" cy="556847"/>
          </a:xfrm>
          <a:prstGeom prst="rect">
            <a:avLst/>
          </a:prstGeom>
        </p:spPr>
      </p:pic>
      <p:sp>
        <p:nvSpPr>
          <p:cNvPr id="33" name="Platshållare för text 25">
            <a:extLst>
              <a:ext uri="{FF2B5EF4-FFF2-40B4-BE49-F238E27FC236}">
                <a16:creationId xmlns:a16="http://schemas.microsoft.com/office/drawing/2014/main" id="{E6E325DF-93BF-64EE-C86F-6E604DA8DC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33363" y="3650092"/>
            <a:ext cx="3562637" cy="254186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>
                <a:solidFill>
                  <a:schemeClr val="tx1"/>
                </a:solidFill>
                <a:latin typeface="Apercu" panose="020005060400000200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seriomger</a:t>
            </a:r>
            <a:r>
              <a:rPr lang="sv-SE" dirty="0"/>
              <a:t> </a:t>
            </a:r>
            <a:r>
              <a:rPr lang="sv-SE" dirty="0" err="1"/>
              <a:t>derosmgte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grastin</a:t>
            </a:r>
            <a:r>
              <a:rPr lang="sv-SE" dirty="0"/>
              <a:t> metro </a:t>
            </a:r>
            <a:r>
              <a:rPr lang="sv-SE" dirty="0" err="1"/>
              <a:t>nietry</a:t>
            </a:r>
            <a:r>
              <a:rPr lang="sv-SE" dirty="0"/>
              <a:t> </a:t>
            </a:r>
            <a:r>
              <a:rPr lang="sv-SE" dirty="0" err="1"/>
              <a:t>mastre</a:t>
            </a:r>
            <a:r>
              <a:rPr lang="sv-SE" dirty="0"/>
              <a:t> </a:t>
            </a:r>
            <a:r>
              <a:rPr lang="sv-SE" dirty="0" err="1"/>
              <a:t>lonret</a:t>
            </a:r>
            <a:r>
              <a:rPr lang="sv-SE" dirty="0"/>
              <a:t> </a:t>
            </a:r>
            <a:r>
              <a:rPr lang="sv-SE" dirty="0" err="1"/>
              <a:t>letso</a:t>
            </a:r>
            <a:r>
              <a:rPr lang="sv-SE" dirty="0"/>
              <a:t>. </a:t>
            </a: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seriomger</a:t>
            </a:r>
            <a:r>
              <a:rPr lang="sv-SE" dirty="0"/>
              <a:t> </a:t>
            </a:r>
            <a:r>
              <a:rPr lang="sv-SE" dirty="0" err="1"/>
              <a:t>derosmgteanto</a:t>
            </a:r>
            <a:r>
              <a:rPr lang="sv-SE" dirty="0"/>
              <a:t> </a:t>
            </a:r>
            <a:r>
              <a:rPr lang="sv-SE" dirty="0" err="1"/>
              <a:t>grastin</a:t>
            </a:r>
            <a:r>
              <a:rPr lang="sv-SE" dirty="0"/>
              <a:t> metro </a:t>
            </a:r>
            <a:r>
              <a:rPr lang="sv-SE" dirty="0" err="1"/>
              <a:t>nietry</a:t>
            </a:r>
            <a:r>
              <a:rPr lang="sv-SE" dirty="0"/>
              <a:t> </a:t>
            </a:r>
            <a:r>
              <a:rPr lang="sv-SE" dirty="0" err="1"/>
              <a:t>mastre</a:t>
            </a:r>
            <a:r>
              <a:rPr lang="sv-SE" dirty="0"/>
              <a:t> </a:t>
            </a:r>
            <a:r>
              <a:rPr lang="sv-SE" dirty="0" err="1"/>
              <a:t>lonret</a:t>
            </a:r>
            <a:r>
              <a:rPr lang="sv-SE" dirty="0"/>
              <a:t> </a:t>
            </a:r>
            <a:r>
              <a:rPr lang="sv-SE" dirty="0" err="1"/>
              <a:t>agra</a:t>
            </a:r>
            <a:r>
              <a:rPr lang="sv-SE" dirty="0"/>
              <a:t>. </a:t>
            </a: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seriomger</a:t>
            </a:r>
            <a:r>
              <a:rPr lang="sv-SE" dirty="0"/>
              <a:t> </a:t>
            </a:r>
            <a:r>
              <a:rPr lang="sv-SE" dirty="0" err="1"/>
              <a:t>derosmgte</a:t>
            </a:r>
            <a:r>
              <a:rPr lang="sv-SE" dirty="0"/>
              <a:t> de </a:t>
            </a:r>
            <a:r>
              <a:rPr lang="sv-SE" dirty="0" err="1"/>
              <a:t>grastin</a:t>
            </a:r>
            <a:r>
              <a:rPr lang="sv-SE" dirty="0"/>
              <a:t> metro </a:t>
            </a:r>
            <a:r>
              <a:rPr lang="sv-SE" dirty="0" err="1"/>
              <a:t>nietry</a:t>
            </a:r>
            <a:r>
              <a:rPr lang="sv-SE" dirty="0"/>
              <a:t> </a:t>
            </a:r>
            <a:r>
              <a:rPr lang="sv-SE" dirty="0" err="1"/>
              <a:t>mastre</a:t>
            </a:r>
            <a:r>
              <a:rPr lang="sv-SE" dirty="0"/>
              <a:t> </a:t>
            </a:r>
            <a:r>
              <a:rPr lang="sv-SE" dirty="0" err="1"/>
              <a:t>lonret</a:t>
            </a:r>
            <a:r>
              <a:rPr lang="sv-SE" dirty="0"/>
              <a:t> mon.</a:t>
            </a:r>
          </a:p>
        </p:txBody>
      </p:sp>
      <p:sp>
        <p:nvSpPr>
          <p:cNvPr id="35" name="Platshållare för text 25">
            <a:extLst>
              <a:ext uri="{FF2B5EF4-FFF2-40B4-BE49-F238E27FC236}">
                <a16:creationId xmlns:a16="http://schemas.microsoft.com/office/drawing/2014/main" id="{11C602AF-A7A7-2EA4-B42A-FBF65DCBC5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3330" y="3650092"/>
            <a:ext cx="3562637" cy="254186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>
                <a:solidFill>
                  <a:schemeClr val="tx1"/>
                </a:solidFill>
                <a:latin typeface="Apercu" panose="020005060400000200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seriomger</a:t>
            </a:r>
            <a:r>
              <a:rPr lang="sv-SE" dirty="0"/>
              <a:t> </a:t>
            </a:r>
            <a:r>
              <a:rPr lang="sv-SE" dirty="0" err="1"/>
              <a:t>derosmgte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grastin</a:t>
            </a:r>
            <a:r>
              <a:rPr lang="sv-SE" dirty="0"/>
              <a:t> metro </a:t>
            </a:r>
            <a:r>
              <a:rPr lang="sv-SE" dirty="0" err="1"/>
              <a:t>nietry</a:t>
            </a:r>
            <a:r>
              <a:rPr lang="sv-SE" dirty="0"/>
              <a:t> </a:t>
            </a:r>
            <a:r>
              <a:rPr lang="sv-SE" dirty="0" err="1"/>
              <a:t>mastre</a:t>
            </a:r>
            <a:r>
              <a:rPr lang="sv-SE" dirty="0"/>
              <a:t> </a:t>
            </a:r>
            <a:r>
              <a:rPr lang="sv-SE" dirty="0" err="1"/>
              <a:t>lonret</a:t>
            </a:r>
            <a:r>
              <a:rPr lang="sv-SE" dirty="0"/>
              <a:t> </a:t>
            </a:r>
            <a:r>
              <a:rPr lang="sv-SE" dirty="0" err="1"/>
              <a:t>letso</a:t>
            </a:r>
            <a:r>
              <a:rPr lang="sv-SE" dirty="0"/>
              <a:t>. </a:t>
            </a: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seriomger</a:t>
            </a:r>
            <a:r>
              <a:rPr lang="sv-SE" dirty="0"/>
              <a:t> </a:t>
            </a:r>
            <a:r>
              <a:rPr lang="sv-SE" dirty="0" err="1"/>
              <a:t>derosmgteanto</a:t>
            </a:r>
            <a:r>
              <a:rPr lang="sv-SE" dirty="0"/>
              <a:t> </a:t>
            </a:r>
            <a:r>
              <a:rPr lang="sv-SE" dirty="0" err="1"/>
              <a:t>grastin</a:t>
            </a:r>
            <a:r>
              <a:rPr lang="sv-SE" dirty="0"/>
              <a:t> metro </a:t>
            </a:r>
            <a:r>
              <a:rPr lang="sv-SE" dirty="0" err="1"/>
              <a:t>nietry</a:t>
            </a:r>
            <a:r>
              <a:rPr lang="sv-SE" dirty="0"/>
              <a:t> </a:t>
            </a:r>
            <a:r>
              <a:rPr lang="sv-SE" dirty="0" err="1"/>
              <a:t>mastre</a:t>
            </a:r>
            <a:r>
              <a:rPr lang="sv-SE" dirty="0"/>
              <a:t> </a:t>
            </a:r>
            <a:r>
              <a:rPr lang="sv-SE" dirty="0" err="1"/>
              <a:t>lonret</a:t>
            </a:r>
            <a:r>
              <a:rPr lang="sv-SE" dirty="0"/>
              <a:t> </a:t>
            </a:r>
            <a:r>
              <a:rPr lang="sv-SE" dirty="0" err="1"/>
              <a:t>agra</a:t>
            </a:r>
            <a:r>
              <a:rPr lang="sv-SE" dirty="0"/>
              <a:t>. </a:t>
            </a: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seriomger</a:t>
            </a:r>
            <a:r>
              <a:rPr lang="sv-SE" dirty="0"/>
              <a:t> </a:t>
            </a:r>
            <a:r>
              <a:rPr lang="sv-SE" dirty="0" err="1"/>
              <a:t>derosmgte</a:t>
            </a:r>
            <a:r>
              <a:rPr lang="sv-SE" dirty="0"/>
              <a:t> de </a:t>
            </a:r>
            <a:r>
              <a:rPr lang="sv-SE" dirty="0" err="1"/>
              <a:t>grastin</a:t>
            </a:r>
            <a:r>
              <a:rPr lang="sv-SE" dirty="0"/>
              <a:t> metro </a:t>
            </a:r>
            <a:r>
              <a:rPr lang="sv-SE" dirty="0" err="1"/>
              <a:t>nietry</a:t>
            </a:r>
            <a:r>
              <a:rPr lang="sv-SE" dirty="0"/>
              <a:t> </a:t>
            </a:r>
            <a:r>
              <a:rPr lang="sv-SE" dirty="0" err="1"/>
              <a:t>mastre</a:t>
            </a:r>
            <a:r>
              <a:rPr lang="sv-SE" dirty="0"/>
              <a:t> </a:t>
            </a:r>
            <a:r>
              <a:rPr lang="sv-SE" dirty="0" err="1"/>
              <a:t>lonret</a:t>
            </a:r>
            <a:r>
              <a:rPr lang="sv-SE" dirty="0"/>
              <a:t> mon.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813E567E-BCDF-F2CB-14C6-CAD40970C8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33364" y="2377021"/>
            <a:ext cx="5258188" cy="844446"/>
          </a:xfrm>
          <a:solidFill>
            <a:srgbClr val="F95D95"/>
          </a:solidFill>
        </p:spPr>
        <p:txBody>
          <a:bodyPr tIns="144000"/>
          <a:lstStyle>
            <a:lvl1pPr marL="0" indent="0" algn="ctr">
              <a:buNone/>
              <a:defRPr b="1">
                <a:solidFill>
                  <a:schemeClr val="bg1"/>
                </a:solidFill>
                <a:latin typeface="Apercu Condensed Pro Medium" panose="020B0606050601040103" pitchFamily="34" charset="0"/>
              </a:defRPr>
            </a:lvl1pPr>
          </a:lstStyle>
          <a:p>
            <a:pPr lvl="0"/>
            <a:r>
              <a:rPr lang="sv-SE" dirty="0"/>
              <a:t>RUBRIK HÄR</a:t>
            </a:r>
          </a:p>
        </p:txBody>
      </p:sp>
    </p:spTree>
    <p:extLst>
      <p:ext uri="{BB962C8B-B14F-4D97-AF65-F5344CB8AC3E}">
        <p14:creationId xmlns:p14="http://schemas.microsoft.com/office/powerpoint/2010/main" val="3633345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5A1FA5FC-D456-3E3A-CD59-F8BE584EE4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584" y="376871"/>
            <a:ext cx="1201515" cy="40425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F95D95"/>
                </a:solidFill>
                <a:latin typeface="Apercu" panose="02000506040000020004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DOREME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1FE0EC7F-E3A4-4FD6-ED0D-019B7B25A6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785" y="5826823"/>
            <a:ext cx="1274794" cy="556847"/>
          </a:xfrm>
          <a:prstGeom prst="rect">
            <a:avLst/>
          </a:prstGeom>
        </p:spPr>
      </p:pic>
      <p:sp>
        <p:nvSpPr>
          <p:cNvPr id="14" name="Platshållare för bild 31">
            <a:extLst>
              <a:ext uri="{FF2B5EF4-FFF2-40B4-BE49-F238E27FC236}">
                <a16:creationId xmlns:a16="http://schemas.microsoft.com/office/drawing/2014/main" id="{AE70C273-BB8E-E570-36B3-15E0C89242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43674" y="0"/>
            <a:ext cx="5648326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Placera bild här</a:t>
            </a:r>
          </a:p>
        </p:txBody>
      </p:sp>
      <p:sp>
        <p:nvSpPr>
          <p:cNvPr id="20" name="Platshållare för text 25">
            <a:extLst>
              <a:ext uri="{FF2B5EF4-FFF2-40B4-BE49-F238E27FC236}">
                <a16:creationId xmlns:a16="http://schemas.microsoft.com/office/drawing/2014/main" id="{CE20D4A4-018D-C6BB-10F8-50724BC53B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48281" y="2588322"/>
            <a:ext cx="3907639" cy="254186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>
                <a:solidFill>
                  <a:schemeClr val="tx1"/>
                </a:solidFill>
                <a:latin typeface="Apercu" panose="020005060400000200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seriomger</a:t>
            </a:r>
            <a:r>
              <a:rPr lang="sv-SE" dirty="0"/>
              <a:t> </a:t>
            </a:r>
            <a:r>
              <a:rPr lang="sv-SE" dirty="0" err="1"/>
              <a:t>derosmgte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grastin</a:t>
            </a:r>
            <a:r>
              <a:rPr lang="sv-SE" dirty="0"/>
              <a:t> metro </a:t>
            </a:r>
            <a:r>
              <a:rPr lang="sv-SE" dirty="0" err="1"/>
              <a:t>nietry</a:t>
            </a:r>
            <a:r>
              <a:rPr lang="sv-SE" dirty="0"/>
              <a:t> </a:t>
            </a:r>
            <a:r>
              <a:rPr lang="sv-SE" dirty="0" err="1"/>
              <a:t>mastre</a:t>
            </a:r>
            <a:r>
              <a:rPr lang="sv-SE" dirty="0"/>
              <a:t> </a:t>
            </a:r>
            <a:r>
              <a:rPr lang="sv-SE" dirty="0" err="1"/>
              <a:t>lonret</a:t>
            </a:r>
            <a:r>
              <a:rPr lang="sv-SE" dirty="0"/>
              <a:t> </a:t>
            </a:r>
            <a:r>
              <a:rPr lang="sv-SE" dirty="0" err="1"/>
              <a:t>letso</a:t>
            </a:r>
            <a:r>
              <a:rPr lang="sv-SE" dirty="0"/>
              <a:t> </a:t>
            </a: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seriomger</a:t>
            </a:r>
            <a:r>
              <a:rPr lang="sv-SE" dirty="0"/>
              <a:t> </a:t>
            </a:r>
            <a:r>
              <a:rPr lang="sv-SE" dirty="0" err="1"/>
              <a:t>derosmgteanto</a:t>
            </a:r>
            <a:r>
              <a:rPr lang="sv-SE" dirty="0"/>
              <a:t> </a:t>
            </a:r>
            <a:r>
              <a:rPr lang="sv-SE" dirty="0" err="1"/>
              <a:t>grastin</a:t>
            </a:r>
            <a:r>
              <a:rPr lang="sv-SE" dirty="0"/>
              <a:t> metro </a:t>
            </a:r>
            <a:r>
              <a:rPr lang="sv-SE" dirty="0" err="1"/>
              <a:t>nietry</a:t>
            </a:r>
            <a:r>
              <a:rPr lang="sv-SE" dirty="0"/>
              <a:t> </a:t>
            </a:r>
            <a:r>
              <a:rPr lang="sv-SE" dirty="0" err="1"/>
              <a:t>mastre</a:t>
            </a:r>
            <a:r>
              <a:rPr lang="sv-SE" dirty="0"/>
              <a:t> </a:t>
            </a:r>
            <a:r>
              <a:rPr lang="sv-SE" dirty="0" err="1"/>
              <a:t>lonret</a:t>
            </a:r>
            <a:r>
              <a:rPr lang="sv-SE" dirty="0"/>
              <a:t> </a:t>
            </a:r>
            <a:r>
              <a:rPr lang="sv-SE" dirty="0" err="1"/>
              <a:t>agra</a:t>
            </a:r>
            <a:r>
              <a:rPr lang="sv-SE" dirty="0"/>
              <a:t> </a:t>
            </a: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seriomger</a:t>
            </a:r>
            <a:r>
              <a:rPr lang="sv-SE" dirty="0"/>
              <a:t> </a:t>
            </a:r>
            <a:r>
              <a:rPr lang="sv-SE" dirty="0" err="1"/>
              <a:t>derosmgte</a:t>
            </a:r>
            <a:r>
              <a:rPr lang="sv-SE" dirty="0"/>
              <a:t> de </a:t>
            </a:r>
            <a:r>
              <a:rPr lang="sv-SE" dirty="0" err="1"/>
              <a:t>grastin</a:t>
            </a:r>
            <a:r>
              <a:rPr lang="sv-SE" dirty="0"/>
              <a:t> metro </a:t>
            </a:r>
            <a:r>
              <a:rPr lang="sv-SE" dirty="0" err="1"/>
              <a:t>nietry</a:t>
            </a:r>
            <a:r>
              <a:rPr lang="sv-SE" dirty="0"/>
              <a:t> </a:t>
            </a:r>
            <a:r>
              <a:rPr lang="sv-SE" dirty="0" err="1"/>
              <a:t>mastre</a:t>
            </a:r>
            <a:r>
              <a:rPr lang="sv-SE" dirty="0"/>
              <a:t> </a:t>
            </a:r>
            <a:r>
              <a:rPr lang="sv-SE" dirty="0" err="1"/>
              <a:t>lonret</a:t>
            </a:r>
            <a:r>
              <a:rPr lang="sv-SE" dirty="0"/>
              <a:t> mon </a:t>
            </a: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seriomger</a:t>
            </a:r>
            <a:r>
              <a:rPr lang="sv-SE" dirty="0"/>
              <a:t> </a:t>
            </a:r>
            <a:r>
              <a:rPr lang="sv-SE" dirty="0" err="1"/>
              <a:t>derosmgtecon</a:t>
            </a:r>
            <a:r>
              <a:rPr lang="sv-SE" dirty="0"/>
              <a:t> </a:t>
            </a:r>
            <a:r>
              <a:rPr lang="sv-SE" dirty="0" err="1"/>
              <a:t>grastin</a:t>
            </a:r>
            <a:r>
              <a:rPr lang="sv-SE" dirty="0"/>
              <a:t>.</a:t>
            </a:r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7691D78A-1100-2DD9-2A88-E14482BC58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44579" y="1831013"/>
            <a:ext cx="3907639" cy="743910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rgbClr val="F95D95"/>
                </a:solidFill>
                <a:latin typeface="Apercu Condensed Pro Medium" panose="020B0606050601040103" pitchFamily="34" charset="0"/>
              </a:defRPr>
            </a:lvl1pPr>
          </a:lstStyle>
          <a:p>
            <a:pPr lvl="0"/>
            <a:r>
              <a:rPr lang="sv-SE" dirty="0"/>
              <a:t>RUBRIK HÄR</a:t>
            </a:r>
          </a:p>
        </p:txBody>
      </p:sp>
    </p:spTree>
    <p:extLst>
      <p:ext uri="{BB962C8B-B14F-4D97-AF65-F5344CB8AC3E}">
        <p14:creationId xmlns:p14="http://schemas.microsoft.com/office/powerpoint/2010/main" val="1710869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ruta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5A1FA5FC-D456-3E3A-CD59-F8BE584EE4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584" y="376871"/>
            <a:ext cx="1201515" cy="40425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F95D95"/>
                </a:solidFill>
                <a:latin typeface="Apercu" panose="02000506040000020004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DOREME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1FE0EC7F-E3A4-4FD6-ED0D-019B7B25A6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785" y="5826823"/>
            <a:ext cx="1274794" cy="556847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FA0605DA-46FC-A020-2DA3-41A7ADC457A2}"/>
              </a:ext>
            </a:extLst>
          </p:cNvPr>
          <p:cNvSpPr/>
          <p:nvPr userDrawn="1"/>
        </p:nvSpPr>
        <p:spPr>
          <a:xfrm>
            <a:off x="1202498" y="2080465"/>
            <a:ext cx="2931091" cy="3107265"/>
          </a:xfrm>
          <a:prstGeom prst="rect">
            <a:avLst/>
          </a:prstGeom>
          <a:solidFill>
            <a:srgbClr val="F95D95">
              <a:alpha val="2965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F746704-73DA-E3C4-CDD7-946627D732A7}"/>
              </a:ext>
            </a:extLst>
          </p:cNvPr>
          <p:cNvSpPr/>
          <p:nvPr userDrawn="1"/>
        </p:nvSpPr>
        <p:spPr>
          <a:xfrm>
            <a:off x="4630454" y="2080465"/>
            <a:ext cx="2931091" cy="3107265"/>
          </a:xfrm>
          <a:prstGeom prst="rect">
            <a:avLst/>
          </a:prstGeom>
          <a:solidFill>
            <a:srgbClr val="F95D95">
              <a:alpha val="2965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E03D10B-F63A-0150-A0E7-CEBD5FB93F8A}"/>
              </a:ext>
            </a:extLst>
          </p:cNvPr>
          <p:cNvSpPr/>
          <p:nvPr userDrawn="1"/>
        </p:nvSpPr>
        <p:spPr>
          <a:xfrm>
            <a:off x="8058411" y="2089680"/>
            <a:ext cx="2931091" cy="3107265"/>
          </a:xfrm>
          <a:prstGeom prst="rect">
            <a:avLst/>
          </a:prstGeom>
          <a:solidFill>
            <a:srgbClr val="F95D95">
              <a:alpha val="2965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CFDA6878-A41B-5B4F-219A-5FB8D38C8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68249" y="1015810"/>
            <a:ext cx="6850505" cy="527711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rgbClr val="F95D95"/>
                </a:solidFill>
                <a:latin typeface="Apercu Condensed Pro" panose="020B0506050601040103" pitchFamily="34" charset="0"/>
              </a:defRPr>
            </a:lvl1pPr>
          </a:lstStyle>
          <a:p>
            <a:pPr lvl="0"/>
            <a:r>
              <a:rPr lang="sv-SE" dirty="0"/>
              <a:t>HUR VI ANVÄNT INSIKTERNA</a:t>
            </a:r>
          </a:p>
        </p:txBody>
      </p:sp>
      <p:sp>
        <p:nvSpPr>
          <p:cNvPr id="22" name="Platshållare för text 2">
            <a:extLst>
              <a:ext uri="{FF2B5EF4-FFF2-40B4-BE49-F238E27FC236}">
                <a16:creationId xmlns:a16="http://schemas.microsoft.com/office/drawing/2014/main" id="{AA28A419-18B6-DC30-1D3C-9BD32210B6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35716" y="2347384"/>
            <a:ext cx="2652094" cy="2344737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rgbClr val="00387C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1.</a:t>
            </a:r>
          </a:p>
          <a:p>
            <a:pPr>
              <a:lnSpc>
                <a:spcPct val="100000"/>
              </a:lnSpc>
            </a:pP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Lorem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ipsum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dolor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sit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amet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,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consectetur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adipiscing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elit, </a:t>
            </a:r>
            <a:b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</a:b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sed do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eiusmod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tempor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incididunt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ut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labore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et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dolore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magna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aliqua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. Ut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enim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ad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minim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veniam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,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quis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nostrud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exercitation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ullamco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laboris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nisi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ut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aliquip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b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</a:b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ex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ea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commodo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consequat</a:t>
            </a:r>
            <a:b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</a:b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derom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grestomer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. </a:t>
            </a:r>
          </a:p>
        </p:txBody>
      </p:sp>
      <p:sp>
        <p:nvSpPr>
          <p:cNvPr id="23" name="Platshållare för text 2">
            <a:extLst>
              <a:ext uri="{FF2B5EF4-FFF2-40B4-BE49-F238E27FC236}">
                <a16:creationId xmlns:a16="http://schemas.microsoft.com/office/drawing/2014/main" id="{548914E4-67A9-0D2A-9CAE-C0B7F71F324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67454" y="2347384"/>
            <a:ext cx="2652094" cy="2344737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rgbClr val="00387C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2.</a:t>
            </a:r>
          </a:p>
          <a:p>
            <a:pPr>
              <a:lnSpc>
                <a:spcPct val="100000"/>
              </a:lnSpc>
            </a:pP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Lorem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ipsum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dolor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sit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amet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,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consectetur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adipiscing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elit, </a:t>
            </a:r>
            <a:b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</a:b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sed do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eiusmod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tempor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incididunt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ut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labore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et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dolore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magna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aliqua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. Ut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enim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ad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minim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veniam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,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quis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nostrud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exercitation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ullamco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laboris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nisi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ut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aliquip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b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</a:b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ex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ea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commodo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consequat</a:t>
            </a:r>
            <a:b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</a:b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derom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grestomer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. </a:t>
            </a:r>
          </a:p>
        </p:txBody>
      </p:sp>
      <p:sp>
        <p:nvSpPr>
          <p:cNvPr id="24" name="Platshållare för text 2">
            <a:extLst>
              <a:ext uri="{FF2B5EF4-FFF2-40B4-BE49-F238E27FC236}">
                <a16:creationId xmlns:a16="http://schemas.microsoft.com/office/drawing/2014/main" id="{D3BE8372-1464-65FD-F215-7D46BD5490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92707" y="2347384"/>
            <a:ext cx="2652094" cy="2344737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rgbClr val="00387C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3.</a:t>
            </a:r>
          </a:p>
          <a:p>
            <a:pPr>
              <a:lnSpc>
                <a:spcPct val="100000"/>
              </a:lnSpc>
            </a:pP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Lorem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ipsum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dolor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sit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amet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,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consectetur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adipiscing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elit, </a:t>
            </a:r>
            <a:b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</a:b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sed do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eiusmod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tempor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incididunt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ut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labore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et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dolore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magna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aliqua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. Ut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enim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ad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minim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veniam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,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quis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nostrud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exercitation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ullamco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laboris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nisi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ut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aliquip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b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</a:b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ex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ea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commodo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consequat</a:t>
            </a:r>
            <a:b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</a:b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derom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grestomer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03840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ruta x2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5A1FA5FC-D456-3E3A-CD59-F8BE584EE4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584" y="376871"/>
            <a:ext cx="1201515" cy="40425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F95D95"/>
                </a:solidFill>
                <a:latin typeface="Apercu" panose="02000506040000020004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DOREME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1FE0EC7F-E3A4-4FD6-ED0D-019B7B25A6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785" y="5826823"/>
            <a:ext cx="1274794" cy="556847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FA0605DA-46FC-A020-2DA3-41A7ADC457A2}"/>
              </a:ext>
            </a:extLst>
          </p:cNvPr>
          <p:cNvSpPr/>
          <p:nvPr userDrawn="1"/>
        </p:nvSpPr>
        <p:spPr>
          <a:xfrm>
            <a:off x="1536248" y="1586174"/>
            <a:ext cx="3384745" cy="1629193"/>
          </a:xfrm>
          <a:prstGeom prst="rect">
            <a:avLst/>
          </a:prstGeom>
          <a:solidFill>
            <a:srgbClr val="F95D95">
              <a:alpha val="2965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Platshållare för bild 31">
            <a:extLst>
              <a:ext uri="{FF2B5EF4-FFF2-40B4-BE49-F238E27FC236}">
                <a16:creationId xmlns:a16="http://schemas.microsoft.com/office/drawing/2014/main" id="{F374749A-2514-BF55-9E32-8FF4C95BE32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43674" y="0"/>
            <a:ext cx="5648326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Placera bild här</a:t>
            </a:r>
          </a:p>
        </p:txBody>
      </p:sp>
      <p:sp>
        <p:nvSpPr>
          <p:cNvPr id="25" name="Platshållare för text 2">
            <a:extLst>
              <a:ext uri="{FF2B5EF4-FFF2-40B4-BE49-F238E27FC236}">
                <a16:creationId xmlns:a16="http://schemas.microsoft.com/office/drawing/2014/main" id="{64D98641-3030-2C81-48A7-228BC648893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95997" y="1772133"/>
            <a:ext cx="3110715" cy="1257274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rgbClr val="00387C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”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Lorem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ipsum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dolor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sit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amet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,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consectetur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adipiscing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elit, sed do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eiusmod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tempor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incididunt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b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</a:b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consectetur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adipiscing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elit, sed do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eiusmod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tempor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incididunt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ut”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AB7D08E-6E06-3963-2A0B-061101774FC5}"/>
              </a:ext>
            </a:extLst>
          </p:cNvPr>
          <p:cNvSpPr/>
          <p:nvPr userDrawn="1"/>
        </p:nvSpPr>
        <p:spPr>
          <a:xfrm>
            <a:off x="1536248" y="3613448"/>
            <a:ext cx="3384745" cy="1629193"/>
          </a:xfrm>
          <a:prstGeom prst="rect">
            <a:avLst/>
          </a:prstGeom>
          <a:solidFill>
            <a:srgbClr val="F95D95">
              <a:alpha val="2965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F42E38A9-E51A-72EF-6AAA-09B604ECD4F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95997" y="3799407"/>
            <a:ext cx="3110715" cy="1257274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rgbClr val="00387C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”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Lorem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ipsum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dolor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sit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amet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,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consectetur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adipiscing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elit, sed do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eiusmod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tempor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incididunt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b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</a:b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consectetur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adipiscing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elit, sed do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eiusmod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tempor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</a:t>
            </a:r>
            <a:r>
              <a:rPr lang="sv-SE" sz="1400" b="1" dirty="0" err="1">
                <a:solidFill>
                  <a:srgbClr val="00387C"/>
                </a:solidFill>
                <a:latin typeface="Apercu Light" panose="02000506030000020004" pitchFamily="2" charset="77"/>
              </a:rPr>
              <a:t>incididunt</a:t>
            </a: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 ut”</a:t>
            </a:r>
          </a:p>
        </p:txBody>
      </p:sp>
    </p:spTree>
    <p:extLst>
      <p:ext uri="{BB962C8B-B14F-4D97-AF65-F5344CB8AC3E}">
        <p14:creationId xmlns:p14="http://schemas.microsoft.com/office/powerpoint/2010/main" val="4018784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tshållare för tabell 36">
            <a:extLst>
              <a:ext uri="{FF2B5EF4-FFF2-40B4-BE49-F238E27FC236}">
                <a16:creationId xmlns:a16="http://schemas.microsoft.com/office/drawing/2014/main" id="{D3A2753B-BACD-F828-9730-2CED5F5E0B34}"/>
              </a:ext>
            </a:extLst>
          </p:cNvPr>
          <p:cNvSpPr>
            <a:spLocks noGrp="1"/>
          </p:cNvSpPr>
          <p:nvPr>
            <p:ph type="tbl" sz="quarter" idx="27"/>
          </p:nvPr>
        </p:nvSpPr>
        <p:spPr>
          <a:xfrm>
            <a:off x="2807886" y="1797891"/>
            <a:ext cx="7440591" cy="1788848"/>
          </a:xfrm>
          <a:noFill/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tabell</a:t>
            </a:r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5A1FA5FC-D456-3E3A-CD59-F8BE584EE4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584" y="376871"/>
            <a:ext cx="1201515" cy="40425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F95D95"/>
                </a:solidFill>
                <a:latin typeface="Apercu" panose="02000506040000020004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DOREME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1FE0EC7F-E3A4-4FD6-ED0D-019B7B25A6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785" y="5826823"/>
            <a:ext cx="1274794" cy="556847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71D8E3EE-C30D-78A8-8FDB-309D4FC21230}"/>
              </a:ext>
            </a:extLst>
          </p:cNvPr>
          <p:cNvSpPr/>
          <p:nvPr userDrawn="1"/>
        </p:nvSpPr>
        <p:spPr>
          <a:xfrm>
            <a:off x="8963025" y="5166147"/>
            <a:ext cx="1275971" cy="1217523"/>
          </a:xfrm>
          <a:prstGeom prst="ellipse">
            <a:avLst/>
          </a:prstGeom>
          <a:noFill/>
          <a:ln w="28575">
            <a:solidFill>
              <a:srgbClr val="F95D9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ercu Light" panose="02000506030000020004" pitchFamily="2" charset="77"/>
            </a:endParaRPr>
          </a:p>
        </p:txBody>
      </p:sp>
      <p:cxnSp>
        <p:nvCxnSpPr>
          <p:cNvPr id="9" name="Kurva 8">
            <a:extLst>
              <a:ext uri="{FF2B5EF4-FFF2-40B4-BE49-F238E27FC236}">
                <a16:creationId xmlns:a16="http://schemas.microsoft.com/office/drawing/2014/main" id="{17C25986-BDAF-3464-F35E-78131182A096}"/>
              </a:ext>
            </a:extLst>
          </p:cNvPr>
          <p:cNvCxnSpPr>
            <a:cxnSpLocks/>
          </p:cNvCxnSpPr>
          <p:nvPr userDrawn="1"/>
        </p:nvCxnSpPr>
        <p:spPr>
          <a:xfrm>
            <a:off x="7970536" y="5425965"/>
            <a:ext cx="904255" cy="37142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56C894D-770D-809E-8FC1-06C30DCF196C}"/>
              </a:ext>
            </a:extLst>
          </p:cNvPr>
          <p:cNvSpPr/>
          <p:nvPr userDrawn="1"/>
        </p:nvSpPr>
        <p:spPr>
          <a:xfrm>
            <a:off x="2793096" y="1161105"/>
            <a:ext cx="2217129" cy="530915"/>
          </a:xfrm>
          <a:prstGeom prst="rect">
            <a:avLst/>
          </a:prstGeom>
          <a:solidFill>
            <a:srgbClr val="F95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Platshållare för text 2">
            <a:extLst>
              <a:ext uri="{FF2B5EF4-FFF2-40B4-BE49-F238E27FC236}">
                <a16:creationId xmlns:a16="http://schemas.microsoft.com/office/drawing/2014/main" id="{65CC249C-3A6E-1BAC-C4AF-083447606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93096" y="1205494"/>
            <a:ext cx="2217130" cy="463610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Apercu Condensed Pro" panose="020B0506050601040103" pitchFamily="34" charset="0"/>
              </a:defRPr>
            </a:lvl1pPr>
          </a:lstStyle>
          <a:p>
            <a:pPr lvl="0"/>
            <a:r>
              <a:rPr lang="sv-SE" dirty="0"/>
              <a:t>SUMMERING</a:t>
            </a:r>
          </a:p>
        </p:txBody>
      </p:sp>
      <p:sp>
        <p:nvSpPr>
          <p:cNvPr id="24" name="Platshållare för text 2">
            <a:extLst>
              <a:ext uri="{FF2B5EF4-FFF2-40B4-BE49-F238E27FC236}">
                <a16:creationId xmlns:a16="http://schemas.microsoft.com/office/drawing/2014/main" id="{D4493F33-EDC3-3D25-0310-D48A5D02EF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93096" y="787615"/>
            <a:ext cx="1829476" cy="261904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F95D95"/>
                </a:solidFill>
                <a:latin typeface="Apercu" panose="02000506040000020004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GIVETRACKING</a:t>
            </a:r>
          </a:p>
        </p:txBody>
      </p:sp>
      <p:sp>
        <p:nvSpPr>
          <p:cNvPr id="25" name="Platshållare för text 25">
            <a:extLst>
              <a:ext uri="{FF2B5EF4-FFF2-40B4-BE49-F238E27FC236}">
                <a16:creationId xmlns:a16="http://schemas.microsoft.com/office/drawing/2014/main" id="{BC057E66-D333-170D-254A-43935F8F48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28697" y="2032096"/>
            <a:ext cx="1054738" cy="2016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750">
                <a:solidFill>
                  <a:schemeClr val="tx1"/>
                </a:solidFill>
                <a:latin typeface="Apercu" panose="020005060400000200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sv-SE" dirty="0"/>
              <a:t>Jmf med övriga org.</a:t>
            </a:r>
          </a:p>
        </p:txBody>
      </p:sp>
      <p:sp>
        <p:nvSpPr>
          <p:cNvPr id="27" name="Platshållare för text 25">
            <a:extLst>
              <a:ext uri="{FF2B5EF4-FFF2-40B4-BE49-F238E27FC236}">
                <a16:creationId xmlns:a16="http://schemas.microsoft.com/office/drawing/2014/main" id="{E01E77B5-A88B-057B-6067-A158ECB095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93096" y="4191062"/>
            <a:ext cx="924256" cy="2016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200" b="1">
                <a:solidFill>
                  <a:schemeClr val="tx1"/>
                </a:solidFill>
                <a:latin typeface="Apercu" panose="020005060400000200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sv-SE" dirty="0"/>
              <a:t>Potential</a:t>
            </a:r>
          </a:p>
        </p:txBody>
      </p:sp>
      <p:sp>
        <p:nvSpPr>
          <p:cNvPr id="30" name="Platshållare för text 2">
            <a:extLst>
              <a:ext uri="{FF2B5EF4-FFF2-40B4-BE49-F238E27FC236}">
                <a16:creationId xmlns:a16="http://schemas.microsoft.com/office/drawing/2014/main" id="{115F7E60-0F1B-8EAC-7A0A-BC9A2B08DF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63025" y="5586197"/>
            <a:ext cx="1277894" cy="222002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5pPr marL="1828800" indent="0" algn="l">
              <a:buNone/>
              <a:defRPr/>
            </a:lvl5pPr>
          </a:lstStyle>
          <a:p>
            <a:pPr lvl="0"/>
            <a:r>
              <a:rPr lang="sv-SE" dirty="0"/>
              <a:t>1 300 000</a:t>
            </a:r>
          </a:p>
        </p:txBody>
      </p:sp>
      <p:sp>
        <p:nvSpPr>
          <p:cNvPr id="31" name="Platshållare för text 2">
            <a:extLst>
              <a:ext uri="{FF2B5EF4-FFF2-40B4-BE49-F238E27FC236}">
                <a16:creationId xmlns:a16="http://schemas.microsoft.com/office/drawing/2014/main" id="{90A1D2EF-C990-F2C0-2EBD-7A70B741864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63025" y="5808199"/>
            <a:ext cx="1275971" cy="264774"/>
          </a:xfrm>
        </p:spPr>
        <p:txBody>
          <a:bodyPr>
            <a:normAutofit/>
          </a:bodyPr>
          <a:lstStyle>
            <a:lvl1pPr marL="0" indent="0" algn="ctr">
              <a:buNone/>
              <a:defRPr sz="650"/>
            </a:lvl1pPr>
            <a:lvl5pPr marL="1828800" indent="0" algn="l">
              <a:buNone/>
              <a:defRPr/>
            </a:lvl5pPr>
          </a:lstStyle>
          <a:p>
            <a:pPr lvl="0"/>
            <a:r>
              <a:rPr lang="sv-SE" dirty="0"/>
              <a:t>Personer (18-80 år)</a:t>
            </a:r>
          </a:p>
        </p:txBody>
      </p:sp>
      <p:graphicFrame>
        <p:nvGraphicFramePr>
          <p:cNvPr id="33" name="Tabell 32">
            <a:extLst>
              <a:ext uri="{FF2B5EF4-FFF2-40B4-BE49-F238E27FC236}">
                <a16:creationId xmlns:a16="http://schemas.microsoft.com/office/drawing/2014/main" id="{CCB97E2C-BE94-E12D-7C80-6A0489E6D7D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58344316"/>
              </p:ext>
            </p:extLst>
          </p:nvPr>
        </p:nvGraphicFramePr>
        <p:xfrm>
          <a:off x="2793096" y="4450650"/>
          <a:ext cx="5132934" cy="121752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66467">
                  <a:extLst>
                    <a:ext uri="{9D8B030D-6E8A-4147-A177-3AD203B41FA5}">
                      <a16:colId xmlns:a16="http://schemas.microsoft.com/office/drawing/2014/main" val="3004548544"/>
                    </a:ext>
                  </a:extLst>
                </a:gridCol>
                <a:gridCol w="2566467">
                  <a:extLst>
                    <a:ext uri="{9D8B030D-6E8A-4147-A177-3AD203B41FA5}">
                      <a16:colId xmlns:a16="http://schemas.microsoft.com/office/drawing/2014/main" val="1328722448"/>
                    </a:ext>
                  </a:extLst>
                </a:gridCol>
              </a:tblGrid>
              <a:tr h="405841">
                <a:tc>
                  <a:txBody>
                    <a:bodyPr/>
                    <a:lstStyle/>
                    <a:p>
                      <a:pPr algn="r"/>
                      <a:r>
                        <a:rPr lang="sv-SE" sz="1200" b="0" dirty="0">
                          <a:solidFill>
                            <a:schemeClr val="tx1"/>
                          </a:solidFill>
                        </a:rPr>
                        <a:t>Kan tänka sig att ge: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22%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020786"/>
                  </a:ext>
                </a:extLst>
              </a:tr>
              <a:tr h="405841">
                <a:tc>
                  <a:txBody>
                    <a:bodyPr/>
                    <a:lstStyle/>
                    <a:p>
                      <a:pPr algn="r"/>
                      <a:r>
                        <a:rPr lang="sv-SE" sz="1200" b="0" dirty="0"/>
                        <a:t>Har gett: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b="0" dirty="0"/>
                        <a:t>- 5%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025184"/>
                  </a:ext>
                </a:extLst>
              </a:tr>
              <a:tr h="405841">
                <a:tc>
                  <a:txBody>
                    <a:bodyPr/>
                    <a:lstStyle/>
                    <a:p>
                      <a:pPr algn="r"/>
                      <a:r>
                        <a:rPr lang="sv-SE" sz="1200" b="0" dirty="0"/>
                        <a:t>Har inte gett men kan tänka sig: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b="0" dirty="0"/>
                        <a:t>= 17%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788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429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5A1FA5FC-D456-3E3A-CD59-F8BE584EE4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584" y="376871"/>
            <a:ext cx="1201515" cy="40425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F95D95"/>
                </a:solidFill>
                <a:latin typeface="Apercu" panose="02000506040000020004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DOREME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1FE0EC7F-E3A4-4FD6-ED0D-019B7B25A6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785" y="5826823"/>
            <a:ext cx="1274794" cy="556847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C6E028B5-4460-2865-F534-0D36BF5B87E5}"/>
              </a:ext>
            </a:extLst>
          </p:cNvPr>
          <p:cNvSpPr/>
          <p:nvPr userDrawn="1"/>
        </p:nvSpPr>
        <p:spPr>
          <a:xfrm>
            <a:off x="1093680" y="2096232"/>
            <a:ext cx="2559138" cy="2316272"/>
          </a:xfrm>
          <a:prstGeom prst="rect">
            <a:avLst/>
          </a:prstGeom>
          <a:solidFill>
            <a:srgbClr val="F95D95">
              <a:alpha val="2965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Platshållare för text 2">
            <a:extLst>
              <a:ext uri="{FF2B5EF4-FFF2-40B4-BE49-F238E27FC236}">
                <a16:creationId xmlns:a16="http://schemas.microsoft.com/office/drawing/2014/main" id="{2040861F-9652-5344-4498-6EDE2386DE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49689" y="2288037"/>
            <a:ext cx="2047121" cy="1819247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387C"/>
                </a:solidFill>
              </a:defRPr>
            </a:lvl1pPr>
          </a:lstStyle>
          <a:p>
            <a:pPr algn="ctr"/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Tabellen är sorterad på vad de som kan tänka sig att ge till Bröstcancer-</a:t>
            </a:r>
            <a:b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</a:br>
            <a:r>
              <a:rPr lang="sv-SE" sz="1400" b="1" dirty="0">
                <a:solidFill>
                  <a:srgbClr val="00387C"/>
                </a:solidFill>
                <a:latin typeface="Apercu Light" panose="02000506030000020004" pitchFamily="2" charset="77"/>
              </a:rPr>
              <a:t>förbundet tycker är viktiga faktorer att en organisation uppfyller (viktigast överst).</a:t>
            </a:r>
          </a:p>
        </p:txBody>
      </p:sp>
      <p:sp>
        <p:nvSpPr>
          <p:cNvPr id="29" name="Platshållare för diagram 2">
            <a:extLst>
              <a:ext uri="{FF2B5EF4-FFF2-40B4-BE49-F238E27FC236}">
                <a16:creationId xmlns:a16="http://schemas.microsoft.com/office/drawing/2014/main" id="{70A495E3-34B4-D208-6B6E-03709D0A7F04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6081752" y="862012"/>
            <a:ext cx="3452774" cy="5133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31" name="Platshållare för text 25">
            <a:extLst>
              <a:ext uri="{FF2B5EF4-FFF2-40B4-BE49-F238E27FC236}">
                <a16:creationId xmlns:a16="http://schemas.microsoft.com/office/drawing/2014/main" id="{50BD5E3D-576A-AA65-B946-3C769EA911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1752" y="6190865"/>
            <a:ext cx="3452775" cy="33266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100">
                <a:solidFill>
                  <a:schemeClr val="tx1"/>
                </a:solidFill>
                <a:latin typeface="Apercu" panose="020005060400000200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sv-SE" dirty="0"/>
              <a:t>Bar: De som kan tänka sig att ge till organisationen</a:t>
            </a:r>
          </a:p>
        </p:txBody>
      </p:sp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46C37A78-8366-20A0-DB46-CA0FA5A6BDBD}"/>
              </a:ext>
            </a:extLst>
          </p:cNvPr>
          <p:cNvSpPr>
            <a:spLocks noGrp="1"/>
          </p:cNvSpPr>
          <p:nvPr>
            <p:ph type="tbl" sz="quarter" idx="25"/>
          </p:nvPr>
        </p:nvSpPr>
        <p:spPr>
          <a:xfrm>
            <a:off x="3777915" y="862012"/>
            <a:ext cx="2177718" cy="5133976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tabell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8843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abell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DBE78B9-3F97-6521-6FAC-8FFD05C46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0643" y="470365"/>
            <a:ext cx="1274794" cy="556847"/>
          </a:xfrm>
          <a:prstGeom prst="rect">
            <a:avLst/>
          </a:prstGeom>
        </p:spPr>
      </p:pic>
      <p:sp>
        <p:nvSpPr>
          <p:cNvPr id="23" name="Platshållare för tabell 36">
            <a:extLst>
              <a:ext uri="{FF2B5EF4-FFF2-40B4-BE49-F238E27FC236}">
                <a16:creationId xmlns:a16="http://schemas.microsoft.com/office/drawing/2014/main" id="{CA24EC67-502D-C764-2C4F-42791AA5AFFA}"/>
              </a:ext>
            </a:extLst>
          </p:cNvPr>
          <p:cNvSpPr>
            <a:spLocks noGrp="1"/>
          </p:cNvSpPr>
          <p:nvPr>
            <p:ph type="tbl" sz="quarter" idx="27"/>
          </p:nvPr>
        </p:nvSpPr>
        <p:spPr>
          <a:xfrm>
            <a:off x="620688" y="1516659"/>
            <a:ext cx="10950622" cy="4754409"/>
          </a:xfrm>
          <a:noFill/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tabell</a:t>
            </a:r>
            <a:endParaRPr lang="sv-SE" dirty="0"/>
          </a:p>
        </p:txBody>
      </p:sp>
      <p:sp>
        <p:nvSpPr>
          <p:cNvPr id="26" name="Platshållare för text 2">
            <a:extLst>
              <a:ext uri="{FF2B5EF4-FFF2-40B4-BE49-F238E27FC236}">
                <a16:creationId xmlns:a16="http://schemas.microsoft.com/office/drawing/2014/main" id="{BA03E7E7-1CDF-FD14-7BCC-BF0256E575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848" y="383998"/>
            <a:ext cx="2217128" cy="341583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F95D95"/>
                </a:solidFill>
                <a:latin typeface="Apercu" panose="02000506040000020004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GIVARFUNNEL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A8DEA49-1E40-AEB6-A79D-B761CE2DAF30}"/>
              </a:ext>
            </a:extLst>
          </p:cNvPr>
          <p:cNvSpPr/>
          <p:nvPr userDrawn="1"/>
        </p:nvSpPr>
        <p:spPr>
          <a:xfrm>
            <a:off x="609849" y="745890"/>
            <a:ext cx="4107632" cy="530915"/>
          </a:xfrm>
          <a:prstGeom prst="rect">
            <a:avLst/>
          </a:prstGeom>
          <a:solidFill>
            <a:srgbClr val="F95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Platshållare för text 2">
            <a:extLst>
              <a:ext uri="{FF2B5EF4-FFF2-40B4-BE49-F238E27FC236}">
                <a16:creationId xmlns:a16="http://schemas.microsoft.com/office/drawing/2014/main" id="{FB123B65-B9F9-6B37-481D-90557E7D06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015" y="790279"/>
            <a:ext cx="2416292" cy="463610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Apercu Condensed Pro Medium" panose="020B0606050601040103" pitchFamily="34" charset="0"/>
              </a:defRPr>
            </a:lvl1pPr>
          </a:lstStyle>
          <a:p>
            <a:pPr lvl="0"/>
            <a:r>
              <a:rPr lang="sv-SE" dirty="0"/>
              <a:t>SUBGRUPPER</a:t>
            </a:r>
          </a:p>
        </p:txBody>
      </p:sp>
      <p:sp>
        <p:nvSpPr>
          <p:cNvPr id="32" name="Platshållare för text 2">
            <a:extLst>
              <a:ext uri="{FF2B5EF4-FFF2-40B4-BE49-F238E27FC236}">
                <a16:creationId xmlns:a16="http://schemas.microsoft.com/office/drawing/2014/main" id="{0C57E436-C9A2-6FE6-AEC2-C7524378C4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116473" y="944319"/>
            <a:ext cx="1462700" cy="309570"/>
          </a:xfr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Apercu" panose="02000506040000020004" pitchFamily="2" charset="77"/>
              </a:defRPr>
            </a:lvl1pPr>
          </a:lstStyle>
          <a:p>
            <a:pPr lvl="0"/>
            <a:r>
              <a:rPr lang="sv-SE" dirty="0"/>
              <a:t>(Kön och ålder)</a:t>
            </a:r>
          </a:p>
        </p:txBody>
      </p:sp>
    </p:spTree>
    <p:extLst>
      <p:ext uri="{BB962C8B-B14F-4D97-AF65-F5344CB8AC3E}">
        <p14:creationId xmlns:p14="http://schemas.microsoft.com/office/powerpoint/2010/main" val="157673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ättsbild Rosa mönst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42393043-038F-AA73-4820-9DBA2298F2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784" y="5826823"/>
            <a:ext cx="1274796" cy="556847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DF623DA2-C6CC-F97F-7EDE-3C1D4449C7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158" y="5826823"/>
            <a:ext cx="1274796" cy="556847"/>
          </a:xfrm>
          <a:prstGeom prst="rect">
            <a:avLst/>
          </a:prstGeom>
        </p:spPr>
      </p:pic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DC4EB309-2927-0C73-C92E-DFCD7F4EC3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98435" y="2862173"/>
            <a:ext cx="7995130" cy="743910"/>
          </a:xfrm>
        </p:spPr>
        <p:txBody>
          <a:bodyPr>
            <a:noAutofit/>
          </a:bodyPr>
          <a:lstStyle>
            <a:lvl1pPr marL="0" indent="0" algn="ctr">
              <a:buNone/>
              <a:defRPr sz="5000" b="1">
                <a:solidFill>
                  <a:schemeClr val="bg1"/>
                </a:solidFill>
                <a:latin typeface="Apercu Condensed Pro" panose="020B0506050601040103" pitchFamily="34" charset="0"/>
              </a:defRPr>
            </a:lvl1pPr>
          </a:lstStyle>
          <a:p>
            <a:pPr lvl="0"/>
            <a:r>
              <a:rPr lang="sv-SE" dirty="0"/>
              <a:t>HUVUDRUBRIK</a:t>
            </a:r>
          </a:p>
        </p:txBody>
      </p:sp>
    </p:spTree>
    <p:extLst>
      <p:ext uri="{BB962C8B-B14F-4D97-AF65-F5344CB8AC3E}">
        <p14:creationId xmlns:p14="http://schemas.microsoft.com/office/powerpoint/2010/main" val="3549370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abell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DBE78B9-3F97-6521-6FAC-8FFD05C46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0643" y="470365"/>
            <a:ext cx="1274794" cy="556847"/>
          </a:xfrm>
          <a:prstGeom prst="rect">
            <a:avLst/>
          </a:prstGeom>
        </p:spPr>
      </p:pic>
      <p:sp>
        <p:nvSpPr>
          <p:cNvPr id="23" name="Platshållare för tabell 36">
            <a:extLst>
              <a:ext uri="{FF2B5EF4-FFF2-40B4-BE49-F238E27FC236}">
                <a16:creationId xmlns:a16="http://schemas.microsoft.com/office/drawing/2014/main" id="{CA24EC67-502D-C764-2C4F-42791AA5AFFA}"/>
              </a:ext>
            </a:extLst>
          </p:cNvPr>
          <p:cNvSpPr>
            <a:spLocks noGrp="1"/>
          </p:cNvSpPr>
          <p:nvPr>
            <p:ph type="tbl" sz="quarter" idx="27"/>
          </p:nvPr>
        </p:nvSpPr>
        <p:spPr>
          <a:xfrm>
            <a:off x="620688" y="1516659"/>
            <a:ext cx="10950622" cy="4754409"/>
          </a:xfrm>
          <a:noFill/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tabell</a:t>
            </a:r>
            <a:endParaRPr lang="sv-SE" dirty="0"/>
          </a:p>
        </p:txBody>
      </p:sp>
      <p:sp>
        <p:nvSpPr>
          <p:cNvPr id="26" name="Platshållare för text 2">
            <a:extLst>
              <a:ext uri="{FF2B5EF4-FFF2-40B4-BE49-F238E27FC236}">
                <a16:creationId xmlns:a16="http://schemas.microsoft.com/office/drawing/2014/main" id="{BA03E7E7-1CDF-FD14-7BCC-BF0256E575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848" y="383998"/>
            <a:ext cx="2217128" cy="341583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118C74"/>
                </a:solidFill>
                <a:latin typeface="Apercu" panose="02000506040000020004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GIVARFUNNEL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A8DEA49-1E40-AEB6-A79D-B761CE2DAF30}"/>
              </a:ext>
            </a:extLst>
          </p:cNvPr>
          <p:cNvSpPr/>
          <p:nvPr userDrawn="1"/>
        </p:nvSpPr>
        <p:spPr>
          <a:xfrm>
            <a:off x="609849" y="745890"/>
            <a:ext cx="4107632" cy="530915"/>
          </a:xfrm>
          <a:prstGeom prst="rect">
            <a:avLst/>
          </a:prstGeom>
          <a:solidFill>
            <a:srgbClr val="118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Platshållare för text 2">
            <a:extLst>
              <a:ext uri="{FF2B5EF4-FFF2-40B4-BE49-F238E27FC236}">
                <a16:creationId xmlns:a16="http://schemas.microsoft.com/office/drawing/2014/main" id="{FB123B65-B9F9-6B37-481D-90557E7D06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015" y="790279"/>
            <a:ext cx="2416292" cy="463610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Apercu Condensed Pro Medium" panose="020B0606050601040103" pitchFamily="34" charset="0"/>
              </a:defRPr>
            </a:lvl1pPr>
          </a:lstStyle>
          <a:p>
            <a:pPr lvl="0"/>
            <a:r>
              <a:rPr lang="sv-SE" dirty="0"/>
              <a:t>SUBGRUPPER</a:t>
            </a:r>
          </a:p>
        </p:txBody>
      </p:sp>
      <p:sp>
        <p:nvSpPr>
          <p:cNvPr id="32" name="Platshållare för text 2">
            <a:extLst>
              <a:ext uri="{FF2B5EF4-FFF2-40B4-BE49-F238E27FC236}">
                <a16:creationId xmlns:a16="http://schemas.microsoft.com/office/drawing/2014/main" id="{0C57E436-C9A2-6FE6-AEC2-C7524378C4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116473" y="944319"/>
            <a:ext cx="1462700" cy="309570"/>
          </a:xfr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Apercu" panose="02000506040000020004" pitchFamily="2" charset="77"/>
              </a:defRPr>
            </a:lvl1pPr>
          </a:lstStyle>
          <a:p>
            <a:pPr lvl="0"/>
            <a:r>
              <a:rPr lang="sv-SE" dirty="0"/>
              <a:t>(Kön och ålder)</a:t>
            </a:r>
          </a:p>
        </p:txBody>
      </p:sp>
    </p:spTree>
    <p:extLst>
      <p:ext uri="{BB962C8B-B14F-4D97-AF65-F5344CB8AC3E}">
        <p14:creationId xmlns:p14="http://schemas.microsoft.com/office/powerpoint/2010/main" val="265955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ättsbild Enfärgad">
    <p:bg>
      <p:bgPr>
        <a:solidFill>
          <a:srgbClr val="F95D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42393043-038F-AA73-4820-9DBA2298F2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784" y="5826823"/>
            <a:ext cx="1274796" cy="556847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DF623DA2-C6CC-F97F-7EDE-3C1D4449C7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158" y="5826823"/>
            <a:ext cx="1274796" cy="556847"/>
          </a:xfrm>
          <a:prstGeom prst="rect">
            <a:avLst/>
          </a:prstGeom>
        </p:spPr>
      </p:pic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DC4EB309-2927-0C73-C92E-DFCD7F4EC3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98435" y="2862173"/>
            <a:ext cx="7995130" cy="743910"/>
          </a:xfrm>
        </p:spPr>
        <p:txBody>
          <a:bodyPr>
            <a:noAutofit/>
          </a:bodyPr>
          <a:lstStyle>
            <a:lvl1pPr marL="0" indent="0" algn="ctr">
              <a:buNone/>
              <a:defRPr sz="5000" b="1">
                <a:solidFill>
                  <a:schemeClr val="bg1"/>
                </a:solidFill>
                <a:latin typeface="Apercu Condensed Pro" panose="020B0506050601040103" pitchFamily="34" charset="0"/>
              </a:defRPr>
            </a:lvl1pPr>
          </a:lstStyle>
          <a:p>
            <a:pPr lvl="0"/>
            <a:r>
              <a:rPr lang="sv-SE" dirty="0"/>
              <a:t>HUVUDRUBRIK</a:t>
            </a:r>
          </a:p>
        </p:txBody>
      </p:sp>
    </p:spTree>
    <p:extLst>
      <p:ext uri="{BB962C8B-B14F-4D97-AF65-F5344CB8AC3E}">
        <p14:creationId xmlns:p14="http://schemas.microsoft.com/office/powerpoint/2010/main" val="265472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ordning Rosa mönst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42393043-038F-AA73-4820-9DBA2298F2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784" y="5826823"/>
            <a:ext cx="1274796" cy="556847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DF623DA2-C6CC-F97F-7EDE-3C1D4449C7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158" y="5826823"/>
            <a:ext cx="1274796" cy="556847"/>
          </a:xfrm>
          <a:prstGeom prst="rect">
            <a:avLst/>
          </a:prstGeom>
        </p:spPr>
      </p:pic>
      <p:sp>
        <p:nvSpPr>
          <p:cNvPr id="27" name="Platshållare för text 25">
            <a:extLst>
              <a:ext uri="{FF2B5EF4-FFF2-40B4-BE49-F238E27FC236}">
                <a16:creationId xmlns:a16="http://schemas.microsoft.com/office/drawing/2014/main" id="{5F296194-A727-99DC-206A-00A450355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05950" y="2679633"/>
            <a:ext cx="4238626" cy="1787525"/>
          </a:xfrm>
        </p:spPr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  <a:latin typeface="Apercu" panose="02000506040000020004" pitchFamily="2" charset="77"/>
              </a:defRPr>
            </a:lvl1pPr>
          </a:lstStyle>
          <a:p>
            <a:pPr lvl="0"/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endParaRPr lang="sv-SE" dirty="0"/>
          </a:p>
          <a:p>
            <a:pPr lvl="0"/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endParaRPr lang="sv-SE" dirty="0"/>
          </a:p>
          <a:p>
            <a:pPr lvl="0"/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endParaRPr lang="sv-SE" dirty="0"/>
          </a:p>
          <a:p>
            <a:pPr lvl="0"/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endParaRPr lang="sv-SE" dirty="0"/>
          </a:p>
        </p:txBody>
      </p:sp>
      <p:sp>
        <p:nvSpPr>
          <p:cNvPr id="33" name="Platshållare för bild 31">
            <a:extLst>
              <a:ext uri="{FF2B5EF4-FFF2-40B4-BE49-F238E27FC236}">
                <a16:creationId xmlns:a16="http://schemas.microsoft.com/office/drawing/2014/main" id="{ECC282DB-2423-E80A-0C20-F8D578EFD3B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23175" y="0"/>
            <a:ext cx="4568825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Placera bild här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C214063D-58DA-6AFF-0EF6-C43973B444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05950" y="1319968"/>
            <a:ext cx="4332459" cy="74391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Apercu Condensed Pro" panose="020B0506050601040103" pitchFamily="34" charset="0"/>
              </a:defRPr>
            </a:lvl1pPr>
          </a:lstStyle>
          <a:p>
            <a:pPr lvl="0"/>
            <a:r>
              <a:rPr lang="sv-SE" dirty="0"/>
              <a:t>DAGORDNING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77934491-71BA-ECFE-F424-4360425CA8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584" y="376871"/>
            <a:ext cx="1201515" cy="40425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Apercu" panose="02000506040000020004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6837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ordning Enfärgad">
    <p:bg>
      <p:bgPr>
        <a:solidFill>
          <a:srgbClr val="F95D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42393043-038F-AA73-4820-9DBA2298F2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784" y="5826823"/>
            <a:ext cx="1274796" cy="556847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DF623DA2-C6CC-F97F-7EDE-3C1D4449C7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158" y="5826823"/>
            <a:ext cx="1274796" cy="556847"/>
          </a:xfrm>
          <a:prstGeom prst="rect">
            <a:avLst/>
          </a:prstGeom>
        </p:spPr>
      </p:pic>
      <p:sp>
        <p:nvSpPr>
          <p:cNvPr id="27" name="Platshållare för text 25">
            <a:extLst>
              <a:ext uri="{FF2B5EF4-FFF2-40B4-BE49-F238E27FC236}">
                <a16:creationId xmlns:a16="http://schemas.microsoft.com/office/drawing/2014/main" id="{5F296194-A727-99DC-206A-00A450355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05950" y="2679633"/>
            <a:ext cx="4238626" cy="1787525"/>
          </a:xfrm>
        </p:spPr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  <a:latin typeface="Apercu" panose="02000506040000020004" pitchFamily="2" charset="77"/>
              </a:defRPr>
            </a:lvl1pPr>
          </a:lstStyle>
          <a:p>
            <a:pPr lvl="0"/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endParaRPr lang="sv-SE" dirty="0"/>
          </a:p>
          <a:p>
            <a:pPr lvl="0"/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endParaRPr lang="sv-SE" dirty="0"/>
          </a:p>
          <a:p>
            <a:pPr lvl="0"/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endParaRPr lang="sv-SE" dirty="0"/>
          </a:p>
          <a:p>
            <a:pPr lvl="0"/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endParaRPr lang="sv-SE" dirty="0"/>
          </a:p>
        </p:txBody>
      </p:sp>
      <p:sp>
        <p:nvSpPr>
          <p:cNvPr id="33" name="Platshållare för bild 31">
            <a:extLst>
              <a:ext uri="{FF2B5EF4-FFF2-40B4-BE49-F238E27FC236}">
                <a16:creationId xmlns:a16="http://schemas.microsoft.com/office/drawing/2014/main" id="{ECC282DB-2423-E80A-0C20-F8D578EFD3B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23175" y="0"/>
            <a:ext cx="4568825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Placera bild här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C214063D-58DA-6AFF-0EF6-C43973B444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05950" y="1319968"/>
            <a:ext cx="4332459" cy="74391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Apercu Condensed Pro" panose="020B0506050601040103" pitchFamily="34" charset="0"/>
              </a:defRPr>
            </a:lvl1pPr>
          </a:lstStyle>
          <a:p>
            <a:pPr lvl="0"/>
            <a:r>
              <a:rPr lang="sv-SE" dirty="0"/>
              <a:t>DAGORDNING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77934491-71BA-ECFE-F424-4360425CA8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584" y="376871"/>
            <a:ext cx="1201515" cy="40425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Apercu" panose="02000506040000020004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0341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ordning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text, tecken, clipart&#10;&#10;Automatiskt genererad beskrivning">
            <a:extLst>
              <a:ext uri="{FF2B5EF4-FFF2-40B4-BE49-F238E27FC236}">
                <a16:creationId xmlns:a16="http://schemas.microsoft.com/office/drawing/2014/main" id="{190BD84F-B286-EC08-734D-A4D2D5A2E1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420" y="5826823"/>
            <a:ext cx="1274796" cy="556848"/>
          </a:xfrm>
          <a:prstGeom prst="rect">
            <a:avLst/>
          </a:prstGeom>
        </p:spPr>
      </p:pic>
      <p:sp>
        <p:nvSpPr>
          <p:cNvPr id="13" name="Platshållare för bild 31">
            <a:extLst>
              <a:ext uri="{FF2B5EF4-FFF2-40B4-BE49-F238E27FC236}">
                <a16:creationId xmlns:a16="http://schemas.microsoft.com/office/drawing/2014/main" id="{76CFB23B-E22E-7AC6-A091-B6EF16000C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247" y="0"/>
            <a:ext cx="4568825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Placera bild här</a:t>
            </a:r>
          </a:p>
        </p:txBody>
      </p:sp>
      <p:sp>
        <p:nvSpPr>
          <p:cNvPr id="17" name="Platshållare för text 25">
            <a:extLst>
              <a:ext uri="{FF2B5EF4-FFF2-40B4-BE49-F238E27FC236}">
                <a16:creationId xmlns:a16="http://schemas.microsoft.com/office/drawing/2014/main" id="{508C72C2-8958-0CAF-2FDC-E4339AF9ED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5635" y="2679633"/>
            <a:ext cx="4238626" cy="1787525"/>
          </a:xfrm>
        </p:spPr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tx1"/>
                </a:solidFill>
                <a:latin typeface="Apercu" panose="02000506040000020004" pitchFamily="2" charset="77"/>
              </a:defRPr>
            </a:lvl1pPr>
          </a:lstStyle>
          <a:p>
            <a:pPr lvl="0"/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endParaRPr lang="sv-SE" dirty="0"/>
          </a:p>
          <a:p>
            <a:pPr lvl="0"/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endParaRPr lang="sv-SE" dirty="0"/>
          </a:p>
          <a:p>
            <a:pPr lvl="0"/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endParaRPr lang="sv-SE" dirty="0"/>
          </a:p>
          <a:p>
            <a:pPr lvl="0"/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endParaRPr lang="sv-SE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DA875B2-BCD4-8704-0230-3F067E9702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5635" y="1319968"/>
            <a:ext cx="4332459" cy="743910"/>
          </a:xfrm>
        </p:spPr>
        <p:txBody>
          <a:bodyPr/>
          <a:lstStyle>
            <a:lvl1pPr marL="0" indent="0">
              <a:buNone/>
              <a:defRPr b="1">
                <a:solidFill>
                  <a:srgbClr val="F95D95"/>
                </a:solidFill>
                <a:latin typeface="Apercu Condensed Pro" panose="020B0506050601040103" pitchFamily="34" charset="0"/>
              </a:defRPr>
            </a:lvl1pPr>
          </a:lstStyle>
          <a:p>
            <a:pPr lvl="0"/>
            <a:r>
              <a:rPr lang="sv-SE" dirty="0"/>
              <a:t>DAGORDNING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57FA4ABA-C376-A7E0-3C43-06B82DE18B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584" y="376871"/>
            <a:ext cx="1201515" cy="40425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Apercu" panose="02000506040000020004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1668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 + Bandbild mönst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kordinsamling till Bröstcancerförbundet">
            <a:extLst>
              <a:ext uri="{FF2B5EF4-FFF2-40B4-BE49-F238E27FC236}">
                <a16:creationId xmlns:a16="http://schemas.microsoft.com/office/drawing/2014/main" id="{568E438B-FB95-9B83-AB8E-6E5CCAEE34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743" y="641984"/>
            <a:ext cx="3377967" cy="557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E34E7FCA-7D92-BB3B-4443-3FD79E2CD5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7090" y="5826823"/>
            <a:ext cx="1274796" cy="556847"/>
          </a:xfrm>
          <a:prstGeom prst="rect">
            <a:avLst/>
          </a:prstGeom>
        </p:spPr>
      </p:pic>
      <p:sp>
        <p:nvSpPr>
          <p:cNvPr id="15" name="Platshållare för text 25">
            <a:extLst>
              <a:ext uri="{FF2B5EF4-FFF2-40B4-BE49-F238E27FC236}">
                <a16:creationId xmlns:a16="http://schemas.microsoft.com/office/drawing/2014/main" id="{BB9EEE47-9355-446D-37F1-2FCF3F94D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1926" y="2588900"/>
            <a:ext cx="5387952" cy="2526248"/>
          </a:xfrm>
        </p:spPr>
        <p:txBody>
          <a:bodyPr>
            <a:noAutofit/>
          </a:bodyPr>
          <a:lstStyle>
            <a:lvl1pPr marL="0" indent="0" algn="l">
              <a:spcBef>
                <a:spcPts val="500"/>
              </a:spcBef>
              <a:buFont typeface="+mj-lt"/>
              <a:buNone/>
              <a:defRPr sz="1800">
                <a:solidFill>
                  <a:schemeClr val="bg1"/>
                </a:solidFill>
                <a:latin typeface="Apercu" panose="02000506040000020004" pitchFamily="2" charset="77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</a:lstStyle>
          <a:p>
            <a:pPr marL="0" lvl="0" indent="0">
              <a:lnSpc>
                <a:spcPct val="100000"/>
              </a:lnSpc>
              <a:buNone/>
            </a:pP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Lorem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Ipsum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seriomger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derosmgte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grastin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metro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nietry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mastre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lonret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Lorem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Ipsum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seriomger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derosmgte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grastin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metro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nietry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mastre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lonret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Lorem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Ipsum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seriomger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derosmgte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grastin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metro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nietry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mastremo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lonret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graster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nerdonmger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.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028B2F92-A4E4-06BF-B805-923F7BBDC8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1926" y="1844990"/>
            <a:ext cx="5387952" cy="743910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Apercu Condensed Pro" panose="020B0506050601040103" pitchFamily="34" charset="0"/>
              </a:defRPr>
            </a:lvl1pPr>
          </a:lstStyle>
          <a:p>
            <a:pPr lvl="0"/>
            <a:r>
              <a:rPr lang="sv-SE" dirty="0"/>
              <a:t>RUBRIK HÄR</a:t>
            </a:r>
          </a:p>
        </p:txBody>
      </p:sp>
      <p:sp>
        <p:nvSpPr>
          <p:cNvPr id="17" name="Platshållare för text 2">
            <a:extLst>
              <a:ext uri="{FF2B5EF4-FFF2-40B4-BE49-F238E27FC236}">
                <a16:creationId xmlns:a16="http://schemas.microsoft.com/office/drawing/2014/main" id="{4AE90929-27F4-A9E0-8CF3-F1750EDE89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584" y="376871"/>
            <a:ext cx="1430318" cy="40425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Apercu" panose="02000506040000020004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INLEDNING</a:t>
            </a:r>
          </a:p>
        </p:txBody>
      </p:sp>
    </p:spTree>
    <p:extLst>
      <p:ext uri="{BB962C8B-B14F-4D97-AF65-F5344CB8AC3E}">
        <p14:creationId xmlns:p14="http://schemas.microsoft.com/office/powerpoint/2010/main" val="66183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 + Bandbild Enfärgad">
    <p:bg>
      <p:bgPr>
        <a:solidFill>
          <a:srgbClr val="F95D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kordinsamling till Bröstcancerförbundet">
            <a:extLst>
              <a:ext uri="{FF2B5EF4-FFF2-40B4-BE49-F238E27FC236}">
                <a16:creationId xmlns:a16="http://schemas.microsoft.com/office/drawing/2014/main" id="{568E438B-FB95-9B83-AB8E-6E5CCAEE34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743" y="641984"/>
            <a:ext cx="3377967" cy="557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E34E7FCA-7D92-BB3B-4443-3FD79E2CD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7090" y="5826823"/>
            <a:ext cx="1274796" cy="556847"/>
          </a:xfrm>
          <a:prstGeom prst="rect">
            <a:avLst/>
          </a:prstGeom>
        </p:spPr>
      </p:pic>
      <p:sp>
        <p:nvSpPr>
          <p:cNvPr id="15" name="Platshållare för text 25">
            <a:extLst>
              <a:ext uri="{FF2B5EF4-FFF2-40B4-BE49-F238E27FC236}">
                <a16:creationId xmlns:a16="http://schemas.microsoft.com/office/drawing/2014/main" id="{BB9EEE47-9355-446D-37F1-2FCF3F94D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1926" y="2588900"/>
            <a:ext cx="5387952" cy="2526248"/>
          </a:xfrm>
        </p:spPr>
        <p:txBody>
          <a:bodyPr>
            <a:noAutofit/>
          </a:bodyPr>
          <a:lstStyle>
            <a:lvl1pPr marL="0" indent="0" algn="l">
              <a:spcBef>
                <a:spcPts val="500"/>
              </a:spcBef>
              <a:buFont typeface="+mj-lt"/>
              <a:buNone/>
              <a:defRPr sz="1800">
                <a:solidFill>
                  <a:schemeClr val="bg1"/>
                </a:solidFill>
                <a:latin typeface="Apercu" panose="02000506040000020004" pitchFamily="2" charset="77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</a:lstStyle>
          <a:p>
            <a:pPr marL="0" lvl="0" indent="0">
              <a:lnSpc>
                <a:spcPct val="100000"/>
              </a:lnSpc>
              <a:buNone/>
            </a:pP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Lorem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Ipsum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seriomger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derosmgte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grastin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metro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nietry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mastre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lonret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Lorem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Ipsum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seriomger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derosmgte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grastin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metro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nietry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mastre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lonret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Lorem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Ipsum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seriomger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derosmgte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grastin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metro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nietry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mastremo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lonret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graster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Apercu Light" panose="02000506030000020004" pitchFamily="2" charset="77"/>
              </a:rPr>
              <a:t>nerdonmger</a:t>
            </a:r>
            <a:r>
              <a:rPr lang="sv-SE" sz="1800" dirty="0">
                <a:solidFill>
                  <a:schemeClr val="bg1"/>
                </a:solidFill>
                <a:latin typeface="Apercu Light" panose="02000506030000020004" pitchFamily="2" charset="77"/>
              </a:rPr>
              <a:t>.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028B2F92-A4E4-06BF-B805-923F7BBDC8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1926" y="1844990"/>
            <a:ext cx="5387952" cy="743910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Apercu Condensed Pro" panose="020B0506050601040103" pitchFamily="34" charset="0"/>
              </a:defRPr>
            </a:lvl1pPr>
          </a:lstStyle>
          <a:p>
            <a:pPr lvl="0"/>
            <a:r>
              <a:rPr lang="sv-SE" dirty="0"/>
              <a:t>RUBRIK HÄR</a:t>
            </a:r>
          </a:p>
        </p:txBody>
      </p:sp>
      <p:sp>
        <p:nvSpPr>
          <p:cNvPr id="17" name="Platshållare för text 2">
            <a:extLst>
              <a:ext uri="{FF2B5EF4-FFF2-40B4-BE49-F238E27FC236}">
                <a16:creationId xmlns:a16="http://schemas.microsoft.com/office/drawing/2014/main" id="{4AE90929-27F4-A9E0-8CF3-F1750EDE89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584" y="376871"/>
            <a:ext cx="1430318" cy="40425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Apercu" panose="02000506040000020004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INLEDNING</a:t>
            </a:r>
          </a:p>
        </p:txBody>
      </p:sp>
    </p:spTree>
    <p:extLst>
      <p:ext uri="{BB962C8B-B14F-4D97-AF65-F5344CB8AC3E}">
        <p14:creationId xmlns:p14="http://schemas.microsoft.com/office/powerpoint/2010/main" val="1349401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1FE0EC7F-E3A4-4FD6-ED0D-019B7B25A6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785" y="5826823"/>
            <a:ext cx="1274794" cy="556847"/>
          </a:xfrm>
          <a:prstGeom prst="rect">
            <a:avLst/>
          </a:prstGeom>
        </p:spPr>
      </p:pic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3FC4CD7D-F175-7156-AC07-5E3F1CA91B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584" y="376871"/>
            <a:ext cx="1201515" cy="40425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F95D95"/>
                </a:solidFill>
                <a:latin typeface="Apercu" panose="02000506040000020004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64178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D7FECDF-47B6-8DFD-14C7-5AE1F24FA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270B7A5-937A-15CD-0A2E-39F68C866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5802056-C917-A911-C2A0-853368307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9BF37-2C8D-564C-AE53-6AD3A484A03C}" type="datetimeFigureOut">
              <a:rPr lang="sv-SE" smtClean="0"/>
              <a:t>2024-11-11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07C208-192C-69BF-7053-F56DCA390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A136291-9B38-6759-FA44-FDAE0E399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62ED-72C3-4D4F-98BB-422984E40C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186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7" r:id="rId3"/>
    <p:sldLayoutId id="2147483650" r:id="rId4"/>
    <p:sldLayoutId id="2147483674" r:id="rId5"/>
    <p:sldLayoutId id="2147483651" r:id="rId6"/>
    <p:sldLayoutId id="2147483660" r:id="rId7"/>
    <p:sldLayoutId id="2147483673" r:id="rId8"/>
    <p:sldLayoutId id="2147483661" r:id="rId9"/>
    <p:sldLayoutId id="2147483672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 cap="all" baseline="0">
          <a:solidFill>
            <a:schemeClr val="tx1"/>
          </a:solidFill>
          <a:latin typeface="Apercu Condensed Pro" panose="020B05060506010401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Apercu" panose="0200050604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ercu" panose="0200050604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ercu" panose="0200050604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ercu" panose="02000506040000020004" pitchFamily="2" charset="77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ercu" panose="0200050604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sjuharad@brostcancerforbundet.se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7C660BE-810C-A70C-64FE-A8DD17CB4C3C}"/>
              </a:ext>
            </a:extLst>
          </p:cNvPr>
          <p:cNvSpPr/>
          <p:nvPr/>
        </p:nvSpPr>
        <p:spPr>
          <a:xfrm>
            <a:off x="1623266" y="2819208"/>
            <a:ext cx="89454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4800" b="0" i="0" u="none" strike="noStrike" cap="all" dirty="0">
                <a:solidFill>
                  <a:srgbClr val="FFFFFF"/>
                </a:solidFill>
                <a:effectLst/>
                <a:latin typeface="Franklin Gothic Demi Cond" panose="020B0706030402020204" pitchFamily="34" charset="0"/>
              </a:rPr>
              <a:t>Mammografi och </a:t>
            </a:r>
            <a:r>
              <a:rPr lang="sv-SE" sz="4800" b="0" i="0" u="none" strike="noStrike" cap="all" dirty="0" err="1">
                <a:solidFill>
                  <a:srgbClr val="FFFFFF"/>
                </a:solidFill>
                <a:effectLst/>
                <a:latin typeface="Franklin Gothic Demi Cond" panose="020B0706030402020204" pitchFamily="34" charset="0"/>
              </a:rPr>
              <a:t>Brösthälsa</a:t>
            </a:r>
            <a:endParaRPr lang="sv-SE" sz="4800" b="0" i="0" u="none" strike="noStrike" cap="all" dirty="0">
              <a:solidFill>
                <a:srgbClr val="FFFFFF"/>
              </a:solidFill>
              <a:effectLst/>
              <a:latin typeface="Franklin Gothic Demi Cond" panose="020B0706030402020204" pitchFamily="34" charset="0"/>
            </a:endParaRPr>
          </a:p>
          <a:p>
            <a:pPr algn="ctr"/>
            <a:endParaRPr lang="sv-SE" sz="4800" b="0" i="0" u="none" strike="noStrike" cap="all" dirty="0">
              <a:solidFill>
                <a:srgbClr val="FFFFFF"/>
              </a:solidFill>
              <a:effectLst/>
              <a:latin typeface="Franklin Gothic Demi Cond" panose="020B0706030402020204" pitchFamily="34" charset="0"/>
            </a:endParaRPr>
          </a:p>
          <a:p>
            <a:pPr algn="ctr"/>
            <a:endParaRPr lang="sv-SE" sz="2400" cap="all" dirty="0">
              <a:solidFill>
                <a:srgbClr val="FFFFFF"/>
              </a:solidFill>
              <a:latin typeface="Franklin Gothic Demi Cond" panose="020B0706030402020204" pitchFamily="34" charset="0"/>
            </a:endParaRPr>
          </a:p>
          <a:p>
            <a:pPr algn="ctr"/>
            <a:r>
              <a:rPr lang="sv-SE" sz="2400" b="0" i="0" u="none" strike="noStrike" dirty="0">
                <a:solidFill>
                  <a:srgbClr val="FFFFFF"/>
                </a:solidFill>
                <a:effectLst/>
                <a:latin typeface="Franklin Gothic Medium" panose="020B0603020102020204" pitchFamily="34" charset="0"/>
              </a:rPr>
              <a:t>Källa Bröstcancerförbundets Bröstrapport 2023</a:t>
            </a:r>
            <a:endParaRPr lang="sv-SE" sz="2400" b="1" dirty="0">
              <a:solidFill>
                <a:srgbClr val="E5006D"/>
              </a:solidFill>
              <a:latin typeface="Apercu Condensed Pro" panose="020B05060506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352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 descr="En bild som visar person, vägg, inomhus&#10;&#10;Automatiskt genererad beskrivning">
            <a:extLst>
              <a:ext uri="{FF2B5EF4-FFF2-40B4-BE49-F238E27FC236}">
                <a16:creationId xmlns:a16="http://schemas.microsoft.com/office/drawing/2014/main" id="{00AB6CBE-39F2-FEFA-7601-1F2866F830B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FBD5DD2-CA61-8A92-6B47-7CC0429C5A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65634" y="2679633"/>
            <a:ext cx="4818001" cy="2114490"/>
          </a:xfrm>
        </p:spPr>
        <p:txBody>
          <a:bodyPr/>
          <a:lstStyle/>
          <a:p>
            <a:r>
              <a:rPr lang="sv-SE" dirty="0"/>
              <a:t>Har du fått en kallelse till mammografi?</a:t>
            </a:r>
          </a:p>
          <a:p>
            <a:r>
              <a:rPr lang="sv-SE" dirty="0"/>
              <a:t>Gick du på mammografiundersökningen?</a:t>
            </a:r>
          </a:p>
          <a:p>
            <a:r>
              <a:rPr lang="sv-SE" dirty="0"/>
              <a:t>Vad tyckte du om undersökningen, gjorde det ont?</a:t>
            </a:r>
          </a:p>
          <a:p>
            <a:r>
              <a:rPr lang="sv-SE" dirty="0"/>
              <a:t>Undersöker du dina bröst själv för att hitta förändringar?</a:t>
            </a:r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32815CD-D405-D2C4-C80F-4FF68383A8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Frågor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A8E00CE-F0DA-6B10-6F73-81D93BF40C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7477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2CD296C-00C8-91D2-385D-750C2B74A5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30 % av all cancer hos kvinnor är bröstcancer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88 % av alla kvinnor som drabbas lever 10 år efter diagnosen vid tidig upptäckt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65 % av alla bröstcancerfall i åldrarna 40-74 år upptäcks vid mammografiscreening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80 % av kvinnor födda inom Norden går på mammografiundersökning när de kallas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9504 kvinnor och 65 män fick diagnosen bröstcancer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9FB2F68-6D92-3C82-050C-FDCE501B3D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11926" y="942109"/>
            <a:ext cx="5387952" cy="997527"/>
          </a:xfrm>
        </p:spPr>
        <p:txBody>
          <a:bodyPr>
            <a:normAutofit/>
          </a:bodyPr>
          <a:lstStyle/>
          <a:p>
            <a:r>
              <a:rPr lang="en-US" sz="2800" b="0" cap="all" dirty="0">
                <a:solidFill>
                  <a:srgbClr val="FFFFFF"/>
                </a:solidFill>
                <a:latin typeface="Franklin Gothic Demi Cond" panose="020B0706030402020204" pitchFamily="34" charset="0"/>
              </a:rPr>
              <a:t>Fakta om </a:t>
            </a:r>
            <a:r>
              <a:rPr lang="en-US" sz="2800" b="0" cap="all" dirty="0" err="1">
                <a:solidFill>
                  <a:srgbClr val="FFFFFF"/>
                </a:solidFill>
                <a:latin typeface="Franklin Gothic Demi Cond" panose="020B0706030402020204" pitchFamily="34" charset="0"/>
              </a:rPr>
              <a:t>bröstcancer</a:t>
            </a:r>
            <a:r>
              <a:rPr lang="en-US" sz="2800" b="0" cap="all" dirty="0">
                <a:solidFill>
                  <a:srgbClr val="FFFFFF"/>
                </a:solidFill>
                <a:latin typeface="Franklin Gothic Demi Cond" panose="020B0706030402020204" pitchFamily="34" charset="0"/>
              </a:rPr>
              <a:t> </a:t>
            </a:r>
            <a:r>
              <a:rPr lang="en-US" sz="2800" b="0" cap="all" dirty="0" err="1">
                <a:solidFill>
                  <a:srgbClr val="FFFFFF"/>
                </a:solidFill>
                <a:latin typeface="Franklin Gothic Demi Cond" panose="020B0706030402020204" pitchFamily="34" charset="0"/>
              </a:rPr>
              <a:t>och</a:t>
            </a:r>
            <a:r>
              <a:rPr lang="en-US" sz="2800" b="0" cap="all" dirty="0">
                <a:solidFill>
                  <a:srgbClr val="FFFFFF"/>
                </a:solidFill>
                <a:latin typeface="Franklin Gothic Demi Cond" panose="020B0706030402020204" pitchFamily="34" charset="0"/>
              </a:rPr>
              <a:t> </a:t>
            </a:r>
            <a:r>
              <a:rPr lang="en-US" sz="2800" b="0" cap="all" dirty="0" err="1">
                <a:solidFill>
                  <a:srgbClr val="FFFFFF"/>
                </a:solidFill>
                <a:latin typeface="Franklin Gothic Demi Cond" panose="020B0706030402020204" pitchFamily="34" charset="0"/>
              </a:rPr>
              <a:t>mammografi</a:t>
            </a:r>
            <a:endParaRPr lang="sv-SE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211E058-8833-ED89-8662-3EC70AE01A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6798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2CD296C-00C8-91D2-385D-750C2B74A5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84 % av kvinnor födda i Sverige går på mammografi-undersökning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76 % av kvinnor födda i Norden går på mammografiundersökning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68 % av kvinnor födda utanför Norden går på mammografiundersökning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45 % ökad överlevnad hos kvinnor som regelbundet går på mammografiundersökning</a:t>
            </a:r>
          </a:p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9FB2F68-6D92-3C82-050C-FDCE501B3D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11926" y="942109"/>
            <a:ext cx="5387952" cy="997527"/>
          </a:xfrm>
        </p:spPr>
        <p:txBody>
          <a:bodyPr>
            <a:normAutofit/>
          </a:bodyPr>
          <a:lstStyle/>
          <a:p>
            <a:r>
              <a:rPr lang="en-US" sz="2800" b="0" i="0" u="none" strike="noStrike" cap="all" dirty="0" err="1">
                <a:solidFill>
                  <a:srgbClr val="FFFFFF"/>
                </a:solidFill>
                <a:effectLst/>
                <a:latin typeface="Franklin Gothic Demi Cond" panose="020B0706030402020204" pitchFamily="34" charset="0"/>
              </a:rPr>
              <a:t>Kvinnor</a:t>
            </a:r>
            <a:r>
              <a:rPr lang="en-US" sz="2800" b="0" i="0" u="none" strike="noStrike" cap="all" dirty="0">
                <a:solidFill>
                  <a:srgbClr val="FFFFFF"/>
                </a:solidFill>
                <a:effectLst/>
                <a:latin typeface="Franklin Gothic Demi Cond" panose="020B0706030402020204" pitchFamily="34" charset="0"/>
              </a:rPr>
              <a:t> </a:t>
            </a:r>
            <a:r>
              <a:rPr lang="en-US" sz="2800" b="0" i="0" u="none" strike="noStrike" cap="all" dirty="0" err="1">
                <a:solidFill>
                  <a:srgbClr val="FFFFFF"/>
                </a:solidFill>
                <a:effectLst/>
                <a:latin typeface="Franklin Gothic Demi Cond" panose="020B0706030402020204" pitchFamily="34" charset="0"/>
              </a:rPr>
              <a:t>födda</a:t>
            </a:r>
            <a:r>
              <a:rPr lang="en-US" sz="2800" b="0" i="0" u="none" strike="noStrike" cap="all" dirty="0">
                <a:solidFill>
                  <a:srgbClr val="FFFFFF"/>
                </a:solidFill>
                <a:effectLst/>
                <a:latin typeface="Franklin Gothic Demi Cond" panose="020B0706030402020204" pitchFamily="34" charset="0"/>
              </a:rPr>
              <a:t> </a:t>
            </a:r>
            <a:r>
              <a:rPr lang="en-US" sz="2800" b="0" i="0" u="none" strike="noStrike" cap="all" dirty="0" err="1">
                <a:solidFill>
                  <a:srgbClr val="FFFFFF"/>
                </a:solidFill>
                <a:effectLst/>
                <a:latin typeface="Franklin Gothic Demi Cond" panose="020B0706030402020204" pitchFamily="34" charset="0"/>
              </a:rPr>
              <a:t>utanför</a:t>
            </a:r>
            <a:r>
              <a:rPr lang="en-US" sz="2800" b="0" i="0" u="none" strike="noStrike" cap="all" dirty="0">
                <a:solidFill>
                  <a:srgbClr val="FFFFFF"/>
                </a:solidFill>
                <a:effectLst/>
                <a:latin typeface="Franklin Gothic Demi Cond" panose="020B0706030402020204" pitchFamily="34" charset="0"/>
              </a:rPr>
              <a:t> Norden</a:t>
            </a:r>
            <a:endParaRPr lang="sv-SE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211E058-8833-ED89-8662-3EC70AE01A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1381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A370871-81A1-9BBE-948F-12B59F19EF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Undersökningen gör ont vid besöket och är därför farligt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Undersökningen gör ont i flera veckor efteråt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Undersökningen orsakar 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Jag går inte till sjukvården när jag är frisk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B85DB69-827F-CED9-6447-B06B2AB52E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11926" y="1126836"/>
            <a:ext cx="5387952" cy="1246909"/>
          </a:xfrm>
        </p:spPr>
        <p:txBody>
          <a:bodyPr>
            <a:normAutofit/>
          </a:bodyPr>
          <a:lstStyle/>
          <a:p>
            <a:r>
              <a:rPr lang="en-US" sz="2800" b="0" cap="all" dirty="0" err="1">
                <a:solidFill>
                  <a:srgbClr val="FFFFFF"/>
                </a:solidFill>
                <a:latin typeface="Franklin Gothic Demi Cond" panose="020B0706030402020204" pitchFamily="34" charset="0"/>
              </a:rPr>
              <a:t>Orsak</a:t>
            </a:r>
            <a:r>
              <a:rPr lang="en-US" sz="2800" b="0" cap="all" dirty="0">
                <a:solidFill>
                  <a:srgbClr val="FFFFFF"/>
                </a:solidFill>
                <a:latin typeface="Franklin Gothic Demi Cond" panose="020B0706030402020204" pitchFamily="34" charset="0"/>
              </a:rPr>
              <a:t> till </a:t>
            </a:r>
            <a:r>
              <a:rPr lang="en-US" sz="2800" b="0" cap="all" dirty="0" err="1">
                <a:solidFill>
                  <a:srgbClr val="FFFFFF"/>
                </a:solidFill>
                <a:latin typeface="Franklin Gothic Demi Cond" panose="020B0706030402020204" pitchFamily="34" charset="0"/>
              </a:rPr>
              <a:t>att</a:t>
            </a:r>
            <a:r>
              <a:rPr lang="en-US" sz="2800" b="0" cap="all" dirty="0">
                <a:solidFill>
                  <a:srgbClr val="FFFFFF"/>
                </a:solidFill>
                <a:latin typeface="Franklin Gothic Demi Cond" panose="020B0706030402020204" pitchFamily="34" charset="0"/>
              </a:rPr>
              <a:t> jag </a:t>
            </a:r>
            <a:r>
              <a:rPr lang="en-US" sz="2800" b="0" cap="all" dirty="0" err="1">
                <a:solidFill>
                  <a:srgbClr val="FFFFFF"/>
                </a:solidFill>
                <a:latin typeface="Franklin Gothic Demi Cond" panose="020B0706030402020204" pitchFamily="34" charset="0"/>
              </a:rPr>
              <a:t>uteblir</a:t>
            </a:r>
            <a:endParaRPr lang="en-US" sz="2800" b="0" cap="all" dirty="0">
              <a:solidFill>
                <a:srgbClr val="FFFFFF"/>
              </a:solidFill>
              <a:latin typeface="Franklin Gothic Demi Cond" panose="020B0706030402020204" pitchFamily="34" charset="0"/>
            </a:endParaRPr>
          </a:p>
          <a:p>
            <a:endParaRPr lang="sv-SE" sz="4000" dirty="0"/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47E9B76-7A8B-73B0-8AD3-38AFBC6F23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5779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A370871-81A1-9BBE-948F-12B59F19EF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Kallelsen är svår att förstå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Inte prioriterat eller förstått betydelsen av att gå på mammografi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Rädsla och oro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Brist på kunskap om vad mammografi är och vikten av att gå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Språksvårigheter, behöver hjälp med att översätta och tolk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B85DB69-827F-CED9-6447-B06B2AB52E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11926" y="1126836"/>
            <a:ext cx="5387952" cy="1246909"/>
          </a:xfrm>
        </p:spPr>
        <p:txBody>
          <a:bodyPr>
            <a:normAutofit/>
          </a:bodyPr>
          <a:lstStyle/>
          <a:p>
            <a:r>
              <a:rPr lang="en-US" sz="2800" b="0" cap="all" dirty="0" err="1">
                <a:solidFill>
                  <a:srgbClr val="FFFFFF"/>
                </a:solidFill>
                <a:latin typeface="Franklin Gothic Demi Cond" panose="020B0706030402020204" pitchFamily="34" charset="0"/>
              </a:rPr>
              <a:t>Orsak</a:t>
            </a:r>
            <a:r>
              <a:rPr lang="en-US" sz="2800" b="0" cap="all" dirty="0">
                <a:solidFill>
                  <a:srgbClr val="FFFFFF"/>
                </a:solidFill>
                <a:latin typeface="Franklin Gothic Demi Cond" panose="020B0706030402020204" pitchFamily="34" charset="0"/>
              </a:rPr>
              <a:t> till </a:t>
            </a:r>
            <a:r>
              <a:rPr lang="en-US" sz="2800" b="0" cap="all" dirty="0" err="1">
                <a:solidFill>
                  <a:srgbClr val="FFFFFF"/>
                </a:solidFill>
                <a:latin typeface="Franklin Gothic Demi Cond" panose="020B0706030402020204" pitchFamily="34" charset="0"/>
              </a:rPr>
              <a:t>att</a:t>
            </a:r>
            <a:r>
              <a:rPr lang="en-US" sz="2800" b="0" cap="all" dirty="0">
                <a:solidFill>
                  <a:srgbClr val="FFFFFF"/>
                </a:solidFill>
                <a:latin typeface="Franklin Gothic Demi Cond" panose="020B0706030402020204" pitchFamily="34" charset="0"/>
              </a:rPr>
              <a:t> jag </a:t>
            </a:r>
            <a:r>
              <a:rPr lang="en-US" sz="2800" b="0" cap="all" dirty="0" err="1">
                <a:solidFill>
                  <a:srgbClr val="FFFFFF"/>
                </a:solidFill>
                <a:latin typeface="Franklin Gothic Demi Cond" panose="020B0706030402020204" pitchFamily="34" charset="0"/>
              </a:rPr>
              <a:t>uteblir</a:t>
            </a:r>
            <a:r>
              <a:rPr lang="en-US" sz="2800" b="0" cap="all" dirty="0">
                <a:solidFill>
                  <a:srgbClr val="FFFFFF"/>
                </a:solidFill>
                <a:latin typeface="Franklin Gothic Demi Cond" panose="020B0706030402020204" pitchFamily="34" charset="0"/>
              </a:rPr>
              <a:t> </a:t>
            </a:r>
            <a:r>
              <a:rPr lang="en-US" sz="2800" b="0" cap="all" dirty="0" err="1">
                <a:solidFill>
                  <a:srgbClr val="FFFFFF"/>
                </a:solidFill>
                <a:latin typeface="Franklin Gothic Demi Cond" panose="020B0706030402020204" pitchFamily="34" charset="0"/>
              </a:rPr>
              <a:t>från</a:t>
            </a:r>
            <a:r>
              <a:rPr lang="en-US" sz="2800" b="0" cap="all" dirty="0">
                <a:solidFill>
                  <a:srgbClr val="FFFFFF"/>
                </a:solidFill>
                <a:latin typeface="Franklin Gothic Demi Cond" panose="020B0706030402020204" pitchFamily="34" charset="0"/>
              </a:rPr>
              <a:t> </a:t>
            </a:r>
            <a:r>
              <a:rPr lang="en-US" sz="2800" b="0" cap="all" dirty="0" err="1">
                <a:solidFill>
                  <a:srgbClr val="FFFFFF"/>
                </a:solidFill>
                <a:latin typeface="Franklin Gothic Demi Cond" panose="020B0706030402020204" pitchFamily="34" charset="0"/>
              </a:rPr>
              <a:t>mammografi</a:t>
            </a:r>
            <a:endParaRPr lang="en-US" sz="2800" b="0" cap="all" dirty="0">
              <a:solidFill>
                <a:srgbClr val="FFFFFF"/>
              </a:solidFill>
              <a:latin typeface="Franklin Gothic Demi Cond" panose="020B0706030402020204" pitchFamily="34" charset="0"/>
            </a:endParaRPr>
          </a:p>
          <a:p>
            <a:endParaRPr lang="sv-SE" sz="4000" dirty="0"/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47E9B76-7A8B-73B0-8AD3-38AFBC6F23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184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7D21DB8-DAA3-6D33-E215-C50F72321E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098435" y="258618"/>
            <a:ext cx="7995130" cy="1450109"/>
          </a:xfrm>
        </p:spPr>
        <p:txBody>
          <a:bodyPr/>
          <a:lstStyle/>
          <a:p>
            <a:r>
              <a:rPr lang="sv-SE" sz="4800" dirty="0"/>
              <a:t>Vad behövs för att fler ska gå på mammografiundersökning?</a:t>
            </a:r>
          </a:p>
        </p:txBody>
      </p:sp>
      <p:graphicFrame>
        <p:nvGraphicFramePr>
          <p:cNvPr id="3" name="Platshållare för innehåll 2">
            <a:extLst>
              <a:ext uri="{FF2B5EF4-FFF2-40B4-BE49-F238E27FC236}">
                <a16:creationId xmlns:a16="http://schemas.microsoft.com/office/drawing/2014/main" id="{415CC749-982B-5510-DE25-2C3FF90D0D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363746"/>
              </p:ext>
            </p:extLst>
          </p:nvPr>
        </p:nvGraphicFramePr>
        <p:xfrm>
          <a:off x="2567709" y="2152072"/>
          <a:ext cx="7028873" cy="3629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4736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4FD5326-9A79-0200-71F2-D19866D2D9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05950" y="2679633"/>
            <a:ext cx="4238626" cy="324549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Ofta drabbar det kvinnan (eller mannen) slumpmässigt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Inte någon livsstilssjukdom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Känn igenom dina bröst minst en gång i månaden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Gå efter ett schema, häng upp en påminnelse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Bröstcancer kan hos en liten del av de drabbade vara ärftligt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DF0A469-EC8D-06B9-3085-B0408274ED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05950" y="932873"/>
            <a:ext cx="5276741" cy="1131005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Undersöka sina bröst själv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337FAB3-BCFA-845F-14BF-B889CDB5D3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6" descr="En bild som visar person, vägg, inomhus, kvinna&#10;&#10;Automatiskt genererad beskrivning">
            <a:extLst>
              <a:ext uri="{FF2B5EF4-FFF2-40B4-BE49-F238E27FC236}">
                <a16:creationId xmlns:a16="http://schemas.microsoft.com/office/drawing/2014/main" id="{AB4F6EB1-D550-EE3D-AA7E-ABC2294243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1600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4FD5326-9A79-0200-71F2-D19866D2D9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05950" y="2679633"/>
            <a:ext cx="4238626" cy="324549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Känner du en knöl, en ojämnhet, ser du en indragning i bröstet eller ser de olika 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REAGERA DIREKT!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Det behöver inte vara något allvarligt alls, men det kan vara det – sök vård för ytterligare undersökning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 vet att vid tidig upptäckt överlever   88 %  10 år efter upptäckt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DF0A469-EC8D-06B9-3085-B0408274ED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05950" y="932873"/>
            <a:ext cx="5276741" cy="1131005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Känner du något i ditt bröst?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337FAB3-BCFA-845F-14BF-B889CDB5D3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6" descr="En bild som visar person, vägg, inomhus, kvinna&#10;&#10;Automatiskt genererad beskrivning">
            <a:extLst>
              <a:ext uri="{FF2B5EF4-FFF2-40B4-BE49-F238E27FC236}">
                <a16:creationId xmlns:a16="http://schemas.microsoft.com/office/drawing/2014/main" id="{AB4F6EB1-D550-EE3D-AA7E-ABC2294243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4234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DEAFE3D3-C022-1D7D-3050-05F1F582E5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8A52C4C-DF45-FFE9-7EC0-A5615189130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43709" y="2588322"/>
            <a:ext cx="4612211" cy="2990442"/>
          </a:xfrm>
        </p:spPr>
        <p:txBody>
          <a:bodyPr/>
          <a:lstStyle/>
          <a:p>
            <a:r>
              <a:rPr lang="sv-SE" dirty="0"/>
              <a:t>Vår hemsida: sjuharad.brostcancerforbundet.se</a:t>
            </a:r>
          </a:p>
          <a:p>
            <a:r>
              <a:rPr lang="sv-SE" dirty="0"/>
              <a:t>Vår e-post: </a:t>
            </a:r>
            <a:r>
              <a:rPr lang="sv-SE" dirty="0">
                <a:hlinkClick r:id="rId2"/>
              </a:rPr>
              <a:t>sjuharad@brostcancerforbundet.se</a:t>
            </a:r>
            <a:endParaRPr lang="sv-SE" dirty="0"/>
          </a:p>
          <a:p>
            <a:endParaRPr lang="sv-SE" dirty="0"/>
          </a:p>
          <a:p>
            <a:r>
              <a:rPr lang="sv-SE" dirty="0"/>
              <a:t>Du kan alltid kontakta oss som är här idag via ovanstående e-post</a:t>
            </a:r>
          </a:p>
          <a:p>
            <a:endParaRPr lang="sv-SE" dirty="0"/>
          </a:p>
          <a:p>
            <a:r>
              <a:rPr lang="sv-SE" dirty="0"/>
              <a:t>Barbro Nilsson </a:t>
            </a:r>
            <a:r>
              <a:rPr lang="sv-SE" dirty="0" err="1"/>
              <a:t>Holmesten</a:t>
            </a:r>
            <a:endParaRPr lang="sv-SE" dirty="0"/>
          </a:p>
          <a:p>
            <a:r>
              <a:rPr lang="sv-SE" dirty="0"/>
              <a:t>Anette Olvebrink</a:t>
            </a:r>
          </a:p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53A58E5-E464-571C-D412-00D0E2F1DED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2109" y="1831013"/>
            <a:ext cx="4710109" cy="743910"/>
          </a:xfrm>
        </p:spPr>
        <p:txBody>
          <a:bodyPr/>
          <a:lstStyle/>
          <a:p>
            <a:r>
              <a:rPr lang="sv-SE" dirty="0"/>
              <a:t>Vår förening</a:t>
            </a:r>
          </a:p>
        </p:txBody>
      </p:sp>
      <p:pic>
        <p:nvPicPr>
          <p:cNvPr id="6" name="Platshållare för bild 7" descr="En bild som visar person, fönster, rosa&#10;&#10;Automatiskt genererad beskrivning">
            <a:extLst>
              <a:ext uri="{FF2B5EF4-FFF2-40B4-BE49-F238E27FC236}">
                <a16:creationId xmlns:a16="http://schemas.microsoft.com/office/drawing/2014/main" id="{6AB42DC1-D8A8-8B0A-53A0-316B55ACAE5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297742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röstcancerförbunde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85D95"/>
      </a:accent1>
      <a:accent2>
        <a:srgbClr val="01301F"/>
      </a:accent2>
      <a:accent3>
        <a:srgbClr val="A5A5A5"/>
      </a:accent3>
      <a:accent4>
        <a:srgbClr val="E3E3E3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F Mall (liten).pptx" id="{4F77DEBB-2D22-4B22-A9F9-4E7ACFC9E948}" vid="{F581E8BD-1F61-4C5C-9CAC-528E032221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d68b1b-5c9d-429d-8655-0a86483ea9d6" xsi:nil="true"/>
    <lcf76f155ced4ddcb4097134ff3c332f xmlns="61d42f56-3d15-4d17-8c28-13bd909e5e6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C98D725C12A6743939654C3858B1C41" ma:contentTypeVersion="19" ma:contentTypeDescription="Skapa ett nytt dokument." ma:contentTypeScope="" ma:versionID="244cb5759652d316be78337d94b05086">
  <xsd:schema xmlns:xsd="http://www.w3.org/2001/XMLSchema" xmlns:xs="http://www.w3.org/2001/XMLSchema" xmlns:p="http://schemas.microsoft.com/office/2006/metadata/properties" xmlns:ns2="58d68b1b-5c9d-429d-8655-0a86483ea9d6" xmlns:ns3="61d42f56-3d15-4d17-8c28-13bd909e5e67" targetNamespace="http://schemas.microsoft.com/office/2006/metadata/properties" ma:root="true" ma:fieldsID="3c91dcd4303ab9da0d4237464b462d61" ns2:_="" ns3:_="">
    <xsd:import namespace="58d68b1b-5c9d-429d-8655-0a86483ea9d6"/>
    <xsd:import namespace="61d42f56-3d15-4d17-8c28-13bd909e5e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68b1b-5c9d-429d-8655-0a86483ea9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Senast delad per användare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Senast delad per tid" ma:description="" ma:internalName="LastSharedByTime" ma:readOnly="true">
      <xsd:simpleType>
        <xsd:restriction base="dms:DateTime"/>
      </xsd:simpleType>
    </xsd:element>
    <xsd:element name="TaxCatchAll" ma:index="25" nillable="true" ma:displayName="Taxonomy Catch All Column" ma:hidden="true" ma:list="{d61d012f-97be-4242-a2b8-503ef4805cfe}" ma:internalName="TaxCatchAll" ma:showField="CatchAllData" ma:web="58d68b1b-5c9d-429d-8655-0a86483ea9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42f56-3d15-4d17-8c28-13bd909e5e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markeringar" ma:readOnly="false" ma:fieldId="{5cf76f15-5ced-4ddc-b409-7134ff3c332f}" ma:taxonomyMulti="true" ma:sspId="0eb29de7-86d4-4b63-a935-17bcb6da9d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CBBCE7-EFAE-4961-A85A-4604FA49A354}">
  <ds:schemaRefs>
    <ds:schemaRef ds:uri="http://schemas.microsoft.com/office/2006/metadata/properties"/>
    <ds:schemaRef ds:uri="http://schemas.microsoft.com/office/infopath/2007/PartnerControls"/>
    <ds:schemaRef ds:uri="cf5da2da-45e4-454b-8347-4af8a345806d"/>
    <ds:schemaRef ds:uri="1fedef77-f719-4a57-b1f6-3a07131667a4"/>
    <ds:schemaRef ds:uri="58d68b1b-5c9d-429d-8655-0a86483ea9d6"/>
    <ds:schemaRef ds:uri="61d42f56-3d15-4d17-8c28-13bd909e5e67"/>
  </ds:schemaRefs>
</ds:datastoreItem>
</file>

<file path=customXml/itemProps2.xml><?xml version="1.0" encoding="utf-8"?>
<ds:datastoreItem xmlns:ds="http://schemas.openxmlformats.org/officeDocument/2006/customXml" ds:itemID="{8AB4C902-2FDB-4959-BD13-05F8D8C5FD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1394BA-699B-45A3-B880-619EB7BD03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d68b1b-5c9d-429d-8655-0a86483ea9d6"/>
    <ds:schemaRef ds:uri="61d42f56-3d15-4d17-8c28-13bd909e5e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BCF Mall liten</Template>
  <TotalTime>1284</TotalTime>
  <Words>414</Words>
  <Application>Microsoft Office PowerPoint</Application>
  <PresentationFormat>Bredbild</PresentationFormat>
  <Paragraphs>57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9" baseType="lpstr">
      <vt:lpstr>Apercu</vt:lpstr>
      <vt:lpstr>Apercu Condensed Pro</vt:lpstr>
      <vt:lpstr>Apercu Condensed Pro Medium</vt:lpstr>
      <vt:lpstr>Apercu Light</vt:lpstr>
      <vt:lpstr>Arial</vt:lpstr>
      <vt:lpstr>Calibri</vt:lpstr>
      <vt:lpstr>Franklin Gothic Demi Cond</vt:lpstr>
      <vt:lpstr>Franklin Gothic Medium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Christina Sandin</dc:creator>
  <cp:lastModifiedBy>anette olvebrink</cp:lastModifiedBy>
  <cp:revision>8</cp:revision>
  <dcterms:created xsi:type="dcterms:W3CDTF">2024-09-13T07:14:34Z</dcterms:created>
  <dcterms:modified xsi:type="dcterms:W3CDTF">2024-11-11T14:34:39Z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0x0101001C98D725C12A6743939654C3858B1C41</vt:lpwstr>
  </property>
  <property fmtid="{D5CDD505-2E9C-101B-9397-08002B2CF9AE}" pid="3" name="MediaServiceImageTags">
    <vt:lpwstr/>
  </property>
</Properties>
</file>